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5" r:id="rId10"/>
    <p:sldId id="266" r:id="rId11"/>
    <p:sldId id="267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26" autoAdjust="0"/>
    <p:restoredTop sz="81928" autoAdjust="0"/>
  </p:normalViewPr>
  <p:slideViewPr>
    <p:cSldViewPr snapToGrid="0">
      <p:cViewPr varScale="1">
        <p:scale>
          <a:sx n="72" d="100"/>
          <a:sy n="72" d="100"/>
        </p:scale>
        <p:origin x="84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B18BD-A400-41E8-8304-2A9BAA21CB83}" type="datetimeFigureOut">
              <a:rPr lang="zh-CN" altLang="en-US" smtClean="0"/>
              <a:t>2017/3/20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EA5A2-9CCD-4F59-B18F-8AC7E74093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4696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B8B7A3-3DF9-4532-9884-0D8AD660027A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62566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56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0012078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EA5A2-9CCD-4F59-B18F-8AC7E7409398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39426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均值归一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EA5A2-9CCD-4F59-B18F-8AC7E7409398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52179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EA5A2-9CCD-4F59-B18F-8AC7E7409398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15407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Variance retain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K=2</a:t>
            </a:r>
            <a:r>
              <a:rPr lang="en-US" altLang="zh-CN" baseline="0" dirty="0" smtClean="0"/>
              <a:t> or k =3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EA5A2-9CCD-4F59-B18F-8AC7E7409398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13611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Bad!</a:t>
            </a:r>
          </a:p>
          <a:p>
            <a:r>
              <a:rPr lang="zh-CN" altLang="en-US" dirty="0" smtClean="0"/>
              <a:t>不使用数据的标签，某些数据去掉了，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PCA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是一种无监督学习，其存在的假设是：</a:t>
            </a:r>
            <a:r>
              <a:rPr lang="zh-CN" alt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方差越大信息量越多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。但是信息（方差）小的特征并不代表表对于分类没有意义，</a:t>
            </a:r>
            <a:r>
              <a:rPr lang="zh-CN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可能正是某些方差小的特征直接决定了分类结果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，而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PCA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在降维过程中完全</a:t>
            </a:r>
            <a:r>
              <a:rPr lang="zh-CN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不考虑目标变量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的做法会导致一些关键但方差小的分类信息被过滤掉。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EA5A2-9CCD-4F59-B18F-8AC7E7409398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217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CC2BD4-507E-4655-BC7B-E9C848A6814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64000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000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596604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E697B8-9F38-4253-B540-F8F774D4322A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64205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20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439900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8F8EA3-DD9F-44FE-ACEA-DAC2F0DC9EEC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63181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18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584864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E460DA-B702-4D3F-89C7-C37BB6A6F8D0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63385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385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325068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0162E0-1FF1-4464-9D9D-417B55051C92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61133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13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779922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F6CE35-A4AD-4DD9-BEEC-69C0D91CC5F1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7393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6217504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8B8A5-E523-44F6-830A-DB8CC40A6CBE}" type="slidenum">
              <a:rPr lang="en-US" altLang="zh-CN"/>
              <a:pPr/>
              <a:t>10</a:t>
            </a:fld>
            <a:endParaRPr lang="en-US" altLang="zh-CN"/>
          </a:p>
        </p:txBody>
      </p:sp>
      <p:sp>
        <p:nvSpPr>
          <p:cNvPr id="7403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8367102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7BFEE1-727B-4E6D-ACCF-18636D4A8B5A}" type="slidenum">
              <a:rPr lang="en-US" altLang="zh-CN"/>
              <a:pPr/>
              <a:t>11</a:t>
            </a:fld>
            <a:endParaRPr lang="en-US" altLang="zh-CN"/>
          </a:p>
        </p:txBody>
      </p:sp>
      <p:sp>
        <p:nvSpPr>
          <p:cNvPr id="60518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518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883045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D7EE-7E5F-4FD7-8DA9-2FDBB2B5212C}" type="datetimeFigureOut">
              <a:rPr lang="zh-CN" altLang="en-US" smtClean="0"/>
              <a:t>2017/3/20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948F0-8FC1-4998-ACB4-A66B2BAE47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5824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D7EE-7E5F-4FD7-8DA9-2FDBB2B5212C}" type="datetimeFigureOut">
              <a:rPr lang="zh-CN" altLang="en-US" smtClean="0"/>
              <a:t>2017/3/20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948F0-8FC1-4998-ACB4-A66B2BAE47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249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D7EE-7E5F-4FD7-8DA9-2FDBB2B5212C}" type="datetimeFigureOut">
              <a:rPr lang="zh-CN" altLang="en-US" smtClean="0"/>
              <a:t>2017/3/20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948F0-8FC1-4998-ACB4-A66B2BAE47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105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D7EE-7E5F-4FD7-8DA9-2FDBB2B5212C}" type="datetimeFigureOut">
              <a:rPr lang="zh-CN" altLang="en-US" smtClean="0"/>
              <a:t>2017/3/20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948F0-8FC1-4998-ACB4-A66B2BAE47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2146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D7EE-7E5F-4FD7-8DA9-2FDBB2B5212C}" type="datetimeFigureOut">
              <a:rPr lang="zh-CN" altLang="en-US" smtClean="0"/>
              <a:t>2017/3/20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948F0-8FC1-4998-ACB4-A66B2BAE47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1320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D7EE-7E5F-4FD7-8DA9-2FDBB2B5212C}" type="datetimeFigureOut">
              <a:rPr lang="zh-CN" altLang="en-US" smtClean="0"/>
              <a:t>2017/3/20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948F0-8FC1-4998-ACB4-A66B2BAE47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0440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D7EE-7E5F-4FD7-8DA9-2FDBB2B5212C}" type="datetimeFigureOut">
              <a:rPr lang="zh-CN" altLang="en-US" smtClean="0"/>
              <a:t>2017/3/20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948F0-8FC1-4998-ACB4-A66B2BAE47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1648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D7EE-7E5F-4FD7-8DA9-2FDBB2B5212C}" type="datetimeFigureOut">
              <a:rPr lang="zh-CN" altLang="en-US" smtClean="0"/>
              <a:t>2017/3/20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948F0-8FC1-4998-ACB4-A66B2BAE47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531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D7EE-7E5F-4FD7-8DA9-2FDBB2B5212C}" type="datetimeFigureOut">
              <a:rPr lang="zh-CN" altLang="en-US" smtClean="0"/>
              <a:t>2017/3/20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948F0-8FC1-4998-ACB4-A66B2BAE47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9784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D7EE-7E5F-4FD7-8DA9-2FDBB2B5212C}" type="datetimeFigureOut">
              <a:rPr lang="zh-CN" altLang="en-US" smtClean="0"/>
              <a:t>2017/3/20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948F0-8FC1-4998-ACB4-A66B2BAE47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9706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D7EE-7E5F-4FD7-8DA9-2FDBB2B5212C}" type="datetimeFigureOut">
              <a:rPr lang="zh-CN" altLang="en-US" smtClean="0"/>
              <a:t>2017/3/20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948F0-8FC1-4998-ACB4-A66B2BAE47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5405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FD7EE-7E5F-4FD7-8DA9-2FDBB2B5212C}" type="datetimeFigureOut">
              <a:rPr lang="zh-CN" altLang="en-US" smtClean="0"/>
              <a:t>2017/3/20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948F0-8FC1-4998-ACB4-A66B2BAE47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2202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Introduction to Principal </a:t>
            </a:r>
            <a:r>
              <a:rPr lang="en-US" altLang="zh-CN" dirty="0"/>
              <a:t>Component Analysis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2017.03.21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26374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457200"/>
            <a:r>
              <a:rPr lang="en-US" altLang="zh-CN" sz="4000" dirty="0">
                <a:solidFill>
                  <a:schemeClr val="tx2"/>
                </a:solidFill>
                <a:latin typeface="+mn-lt"/>
                <a:ea typeface="宋体" panose="02010600030101010101" pitchFamily="2" charset="-122"/>
                <a:cs typeface="+mn-cs"/>
              </a:rPr>
              <a:t>Principal Components</a:t>
            </a:r>
          </a:p>
        </p:txBody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/>
              <a:t>First principal component is the direction of greatest variability (covariance) in the data</a:t>
            </a:r>
          </a:p>
          <a:p>
            <a:pPr>
              <a:lnSpc>
                <a:spcPct val="150000"/>
              </a:lnSpc>
            </a:pPr>
            <a:r>
              <a:rPr lang="en-US" altLang="zh-CN" sz="2800" dirty="0"/>
              <a:t>Second is the next orthogonal (uncorrelated) direction of greatest variability</a:t>
            </a:r>
          </a:p>
          <a:p>
            <a:pPr lvl="1">
              <a:lnSpc>
                <a:spcPct val="150000"/>
              </a:lnSpc>
            </a:pPr>
            <a:r>
              <a:rPr lang="en-US" altLang="zh-CN" sz="2400" dirty="0"/>
              <a:t>So first remove all the variability along the first component, and then find the next direction of greatest variability</a:t>
            </a:r>
          </a:p>
          <a:p>
            <a:pPr>
              <a:lnSpc>
                <a:spcPct val="150000"/>
              </a:lnSpc>
            </a:pPr>
            <a:r>
              <a:rPr lang="en-US" altLang="zh-CN" sz="2800" dirty="0"/>
              <a:t>And so on …</a:t>
            </a:r>
          </a:p>
        </p:txBody>
      </p:sp>
    </p:spTree>
    <p:extLst>
      <p:ext uri="{BB962C8B-B14F-4D97-AF65-F5344CB8AC3E}">
        <p14:creationId xmlns:p14="http://schemas.microsoft.com/office/powerpoint/2010/main" val="1270322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457200"/>
            <a:r>
              <a:rPr lang="en-US" altLang="zh-CN" sz="4000" dirty="0">
                <a:solidFill>
                  <a:schemeClr val="tx2"/>
                </a:solidFill>
                <a:latin typeface="+mn-lt"/>
                <a:ea typeface="宋体" panose="02010600030101010101" pitchFamily="2" charset="-122"/>
                <a:cs typeface="+mn-cs"/>
              </a:rPr>
              <a:t>Principal Components Analysis (PCA)</a:t>
            </a:r>
          </a:p>
        </p:txBody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/>
              <a:t>Principle</a:t>
            </a:r>
          </a:p>
          <a:p>
            <a:pPr lvl="1">
              <a:lnSpc>
                <a:spcPct val="150000"/>
              </a:lnSpc>
            </a:pPr>
            <a:r>
              <a:rPr lang="en-US" altLang="zh-CN" sz="1600" dirty="0"/>
              <a:t>Linear projection method to reduce the number of parameters </a:t>
            </a:r>
          </a:p>
          <a:p>
            <a:pPr lvl="1">
              <a:lnSpc>
                <a:spcPct val="150000"/>
              </a:lnSpc>
            </a:pPr>
            <a:r>
              <a:rPr lang="en-US" altLang="zh-CN" sz="1600" dirty="0"/>
              <a:t>Transfer a set of correlated variables into a new set of uncorrelated variables</a:t>
            </a:r>
          </a:p>
          <a:p>
            <a:pPr lvl="1">
              <a:lnSpc>
                <a:spcPct val="150000"/>
              </a:lnSpc>
            </a:pPr>
            <a:r>
              <a:rPr lang="en-US" altLang="zh-CN" sz="1600" dirty="0"/>
              <a:t>Map the data into a space of lower dimensionality</a:t>
            </a:r>
          </a:p>
          <a:p>
            <a:pPr lvl="1">
              <a:lnSpc>
                <a:spcPct val="150000"/>
              </a:lnSpc>
            </a:pPr>
            <a:r>
              <a:rPr lang="en-US" altLang="zh-CN" sz="1600" dirty="0"/>
              <a:t>Form of unsupervised </a:t>
            </a:r>
            <a:r>
              <a:rPr lang="en-US" altLang="zh-CN" sz="1600" dirty="0" smtClean="0"/>
              <a:t>learning</a:t>
            </a:r>
            <a:endParaRPr lang="en-US" altLang="zh-CN" sz="1600" dirty="0"/>
          </a:p>
          <a:p>
            <a:pPr>
              <a:lnSpc>
                <a:spcPct val="150000"/>
              </a:lnSpc>
            </a:pPr>
            <a:r>
              <a:rPr lang="en-US" altLang="zh-CN" sz="1800" dirty="0"/>
              <a:t>Properties</a:t>
            </a:r>
          </a:p>
          <a:p>
            <a:pPr lvl="1">
              <a:lnSpc>
                <a:spcPct val="150000"/>
              </a:lnSpc>
            </a:pPr>
            <a:r>
              <a:rPr lang="en-US" altLang="zh-CN" sz="1600" dirty="0"/>
              <a:t>It can be viewed as a rotation of the existing axes to new positions in the space defined by original variables</a:t>
            </a:r>
          </a:p>
          <a:p>
            <a:pPr lvl="1">
              <a:lnSpc>
                <a:spcPct val="150000"/>
              </a:lnSpc>
            </a:pPr>
            <a:r>
              <a:rPr lang="en-US" altLang="zh-CN" sz="1600" dirty="0"/>
              <a:t>New axes are orthogonal and represent the directions with maximum variability</a:t>
            </a:r>
          </a:p>
          <a:p>
            <a:pPr>
              <a:lnSpc>
                <a:spcPct val="150000"/>
              </a:lnSpc>
            </a:pPr>
            <a:endParaRPr lang="en-US" altLang="zh-CN" sz="1800" dirty="0"/>
          </a:p>
          <a:p>
            <a:pPr>
              <a:lnSpc>
                <a:spcPct val="150000"/>
              </a:lnSpc>
            </a:pPr>
            <a:endParaRPr lang="en-US" altLang="zh-CN" sz="1800" dirty="0"/>
          </a:p>
        </p:txBody>
      </p:sp>
    </p:spTree>
    <p:extLst>
      <p:ext uri="{BB962C8B-B14F-4D97-AF65-F5344CB8AC3E}">
        <p14:creationId xmlns:p14="http://schemas.microsoft.com/office/powerpoint/2010/main" val="188845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457200"/>
            <a:r>
              <a:rPr lang="en-US" altLang="zh-CN" sz="4000" dirty="0">
                <a:solidFill>
                  <a:schemeClr val="tx2"/>
                </a:solidFill>
                <a:latin typeface="+mn-lt"/>
                <a:ea typeface="宋体" panose="02010600030101010101" pitchFamily="2" charset="-122"/>
                <a:cs typeface="+mn-cs"/>
              </a:rPr>
              <a:t>Data preprocessing </a:t>
            </a:r>
            <a:endParaRPr lang="zh-CN" altLang="en-US" sz="4000" dirty="0">
              <a:solidFill>
                <a:schemeClr val="tx2"/>
              </a:solidFill>
              <a:latin typeface="+mn-lt"/>
              <a:ea typeface="宋体" panose="02010600030101010101" pitchFamily="2" charset="-122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altLang="zh-CN" dirty="0" smtClean="0"/>
                  <a:t>Training set: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</m:sup>
                    </m:sSup>
                    <m:r>
                      <a:rPr lang="en-US" altLang="zh-CN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altLang="zh-CN" dirty="0" smtClean="0"/>
                  <a:t>…,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d>
                      </m:sup>
                    </m:sSup>
                    <m:r>
                      <a:rPr lang="en-US" altLang="zh-CN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endParaRPr lang="en-US" altLang="zh-CN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altLang="zh-CN" dirty="0" smtClean="0"/>
                  <a:t>Preprocessing (feature scaling/mean normalization):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altLang="zh-CN" dirty="0" smtClean="0"/>
              </a:p>
              <a:p>
                <a:pPr lvl="1">
                  <a:lnSpc>
                    <a:spcPct val="150000"/>
                  </a:lnSpc>
                </a:pPr>
                <a:r>
                  <a:rPr lang="en-US" altLang="zh-CN" dirty="0" smtClean="0"/>
                  <a:t>Replace each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US" altLang="zh-CN" dirty="0" smtClean="0"/>
                  <a:t>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zh-CN" dirty="0" smtClean="0"/>
                  <a:t>. </a:t>
                </a:r>
                <a:endParaRPr lang="en-US" altLang="zh-CN" dirty="0"/>
              </a:p>
              <a:p>
                <a:pPr lvl="1">
                  <a:lnSpc>
                    <a:spcPct val="150000"/>
                  </a:lnSpc>
                </a:pPr>
                <a:r>
                  <a:rPr lang="en-US" altLang="zh-CN" dirty="0" smtClean="0"/>
                  <a:t>If diﬀerent features on diﬀerent scales (</a:t>
                </a:r>
                <a:r>
                  <a:rPr lang="en-US" altLang="zh-CN" dirty="0"/>
                  <a:t>e.g</a:t>
                </a:r>
                <a:r>
                  <a:rPr lang="en-US" altLang="zh-CN" dirty="0" smtClean="0"/>
                  <a:t>. size of house and number of bedrooms) scale features to have comparable range of values.</a:t>
                </a:r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91" r="-38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417" y="3095520"/>
            <a:ext cx="2337775" cy="964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297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457200"/>
            <a:r>
              <a:rPr lang="en-US" altLang="zh-CN" sz="4000" dirty="0">
                <a:solidFill>
                  <a:schemeClr val="tx2"/>
                </a:solidFill>
                <a:latin typeface="+mn-lt"/>
                <a:ea typeface="宋体" panose="02010600030101010101" pitchFamily="2" charset="-122"/>
                <a:cs typeface="+mn-cs"/>
              </a:rPr>
              <a:t>PCA algorithm </a:t>
            </a:r>
            <a:endParaRPr lang="zh-CN" altLang="en-US" sz="4000" dirty="0">
              <a:solidFill>
                <a:schemeClr val="tx2"/>
              </a:solidFill>
              <a:latin typeface="+mn-lt"/>
              <a:ea typeface="宋体" panose="02010600030101010101" pitchFamily="2" charset="-122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altLang="zh-CN" dirty="0" smtClean="0"/>
                  <a:t>Reduce data from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altLang="zh-CN" dirty="0" smtClean="0"/>
                  <a:t>dimensions to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altLang="zh-CN" dirty="0" smtClean="0"/>
                  <a:t>dimensions</a:t>
                </a:r>
                <a:r>
                  <a:rPr lang="en-US" altLang="zh-CN" dirty="0"/>
                  <a:t>,</a:t>
                </a:r>
              </a:p>
              <a:p>
                <a:pPr marL="0" indent="0">
                  <a:buNone/>
                </a:pPr>
                <a:r>
                  <a:rPr lang="en-US" altLang="zh-CN" dirty="0" smtClean="0"/>
                  <a:t>Compute “covariance matrix”:</a:t>
                </a:r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 smtClean="0"/>
              </a:p>
              <a:p>
                <a:pPr marL="0" indent="0">
                  <a:buNone/>
                </a:pPr>
                <a:r>
                  <a:rPr lang="en-US" altLang="zh-CN" dirty="0" smtClean="0"/>
                  <a:t>Compute “</a:t>
                </a:r>
                <a:r>
                  <a:rPr lang="en-US" altLang="zh-CN" dirty="0"/>
                  <a:t>eigenvectors</a:t>
                </a:r>
                <a:r>
                  <a:rPr lang="en-US" altLang="zh-CN" dirty="0" smtClean="0"/>
                  <a:t>” of matrix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∑</m:t>
                    </m:r>
                  </m:oMath>
                </a14:m>
                <a:r>
                  <a:rPr lang="en-US" altLang="zh-CN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altLang="zh-CN" dirty="0" smtClean="0"/>
                  <a:t>                [U,S,V] = </a:t>
                </a:r>
                <a:r>
                  <a:rPr lang="en-US" altLang="zh-CN" dirty="0" err="1" smtClean="0"/>
                  <a:t>svd</a:t>
                </a:r>
                <a:r>
                  <a:rPr lang="en-US" altLang="zh-CN" dirty="0" smtClean="0"/>
                  <a:t>(Sigma);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                </a:t>
                </a:r>
                <a:r>
                  <a:rPr lang="en-US" altLang="zh-CN" dirty="0" err="1"/>
                  <a:t>Ureduce</a:t>
                </a:r>
                <a:r>
                  <a:rPr lang="en-US" altLang="zh-CN" dirty="0"/>
                  <a:t> = U(:,1:k</a:t>
                </a:r>
                <a:r>
                  <a:rPr lang="en-US" altLang="zh-CN" dirty="0" smtClean="0"/>
                  <a:t>);</a:t>
                </a:r>
              </a:p>
              <a:p>
                <a:pPr marL="0" indent="0">
                  <a:buNone/>
                </a:pPr>
                <a:r>
                  <a:rPr lang="en-US" altLang="zh-CN" dirty="0" smtClean="0"/>
                  <a:t>                z </a:t>
                </a:r>
                <a:r>
                  <a:rPr lang="en-US" altLang="zh-CN" dirty="0"/>
                  <a:t>= </a:t>
                </a:r>
                <a:r>
                  <a:rPr lang="en-US" altLang="zh-CN" dirty="0" err="1"/>
                  <a:t>Ureduce</a:t>
                </a:r>
                <a:r>
                  <a:rPr lang="en-US" altLang="zh-CN" dirty="0"/>
                  <a:t>’*x;</a:t>
                </a:r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546" t="-2241" r="-7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943" y="2942984"/>
            <a:ext cx="3709357" cy="1025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531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457200"/>
            <a:r>
              <a:rPr lang="en-US" altLang="zh-CN" sz="4000" dirty="0">
                <a:solidFill>
                  <a:schemeClr val="tx2"/>
                </a:solidFill>
                <a:latin typeface="+mn-lt"/>
                <a:ea typeface="宋体" panose="02010600030101010101" pitchFamily="2" charset="-122"/>
                <a:cs typeface="+mn-cs"/>
              </a:rPr>
              <a:t>Choosing k(number of PCA)</a:t>
            </a:r>
            <a:endParaRPr lang="zh-CN" altLang="en-US" sz="4000" dirty="0">
              <a:solidFill>
                <a:schemeClr val="tx2"/>
              </a:solidFill>
              <a:latin typeface="+mn-lt"/>
              <a:ea typeface="宋体" panose="02010600030101010101" pitchFamily="2" charset="-122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7886700" cy="4596196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altLang="zh-CN" dirty="0" smtClean="0"/>
                  <a:t>Average squared projection error: 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sSup>
                            <m:sSup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d>
                                        <m:dPr>
                                          <m:ctrlPr>
                                            <a:rPr lang="en-US" altLang="zh-CN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e>
                                      </m:d>
                                    </m:sup>
                                  </m:sSup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𝑎𝑝𝑝𝑟𝑜𝑥</m:t>
                                      </m:r>
                                    </m:sub>
                                    <m:sup>
                                      <m:d>
                                        <m:dPr>
                                          <m:ctrlPr>
                                            <a:rPr lang="en-US" altLang="zh-CN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e>
                                      </m:d>
                                    </m:sup>
                                  </m:sSubSup>
                                </m:e>
                              </m:d>
                            </m:e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altLang="zh-CN" dirty="0" smtClean="0"/>
              </a:p>
              <a:p>
                <a:r>
                  <a:rPr lang="en-US" altLang="zh-CN" dirty="0" smtClean="0"/>
                  <a:t>Total variation in the data: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sSup>
                            <m:sSup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d>
                                        <m:dPr>
                                          <m:ctrlPr>
                                            <a:rPr lang="en-US" altLang="zh-CN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e>
                                      </m:d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altLang="zh-CN" dirty="0" smtClean="0"/>
              </a:p>
              <a:p>
                <a:r>
                  <a:rPr lang="en-US" altLang="zh-CN" dirty="0" smtClean="0"/>
                  <a:t>Typically, choose k to be smallest value so that </a:t>
                </a:r>
              </a:p>
              <a:p>
                <a:endParaRPr lang="en-US" altLang="zh-CN" dirty="0"/>
              </a:p>
              <a:p>
                <a:endParaRPr lang="en-US" altLang="zh-CN" dirty="0" smtClean="0"/>
              </a:p>
              <a:p>
                <a:endParaRPr lang="en-US" altLang="zh-CN" dirty="0"/>
              </a:p>
              <a:p>
                <a:pPr marL="0" indent="0" algn="ctr">
                  <a:buNone/>
                </a:pPr>
                <a:r>
                  <a:rPr lang="en-US" altLang="zh-CN" b="1" dirty="0" smtClean="0"/>
                  <a:t>                   “</a:t>
                </a:r>
                <a:r>
                  <a:rPr lang="en-US" altLang="zh-CN" b="1" dirty="0"/>
                  <a:t>99</a:t>
                </a:r>
                <a:r>
                  <a:rPr lang="en-US" altLang="zh-CN" b="1" dirty="0" smtClean="0"/>
                  <a:t>% of variance is retained”</a:t>
                </a:r>
                <a:endParaRPr lang="zh-CN" altLang="en-US" b="1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7886700" cy="4596196"/>
              </a:xfrm>
              <a:blipFill>
                <a:blip r:embed="rId2"/>
                <a:stretch>
                  <a:fillRect l="-1005" t="-30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370" y="4773782"/>
            <a:ext cx="5124091" cy="104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674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457200"/>
            <a:r>
              <a:rPr lang="en-US" altLang="zh-CN" sz="4000" dirty="0">
                <a:solidFill>
                  <a:schemeClr val="tx2"/>
                </a:solidFill>
                <a:latin typeface="+mn-lt"/>
                <a:ea typeface="宋体" panose="02010600030101010101" pitchFamily="2" charset="-122"/>
                <a:cs typeface="+mn-cs"/>
              </a:rPr>
              <a:t>Choosing </a:t>
            </a:r>
            <a:r>
              <a:rPr lang="en-US" altLang="zh-CN" sz="4000" dirty="0">
                <a:solidFill>
                  <a:schemeClr val="tx2"/>
                </a:solidFill>
                <a:latin typeface="+mn-lt"/>
                <a:ea typeface="宋体" panose="02010600030101010101" pitchFamily="2" charset="-122"/>
                <a:cs typeface="+mn-cs"/>
              </a:rPr>
              <a:t>k(number of PCA)</a:t>
            </a:r>
            <a:endParaRPr lang="zh-CN" altLang="en-US" sz="4000" dirty="0">
              <a:solidFill>
                <a:schemeClr val="tx2"/>
              </a:solidFill>
              <a:latin typeface="+mn-lt"/>
              <a:ea typeface="宋体" panose="02010600030101010101" pitchFamily="2" charset="-122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altLang="zh-CN" dirty="0"/>
                  <a:t>[U,S,V] = </a:t>
                </a:r>
                <a:r>
                  <a:rPr lang="en-US" altLang="zh-CN" dirty="0" err="1"/>
                  <a:t>svd</a:t>
                </a:r>
                <a:r>
                  <a:rPr lang="en-US" altLang="zh-CN" dirty="0"/>
                  <a:t>(Sigma</a:t>
                </a:r>
                <a:r>
                  <a:rPr lang="en-US" altLang="zh-CN" dirty="0" smtClean="0"/>
                  <a:t>)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altLang="zh-CN" dirty="0" smtClean="0"/>
                  <a:t>Pick smallest value of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dirty="0" smtClean="0"/>
                  <a:t> for which</a:t>
                </a:r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54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061" y="3411692"/>
            <a:ext cx="3073878" cy="117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330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457200"/>
            <a:r>
              <a:rPr lang="en-US" altLang="zh-CN" sz="4000" dirty="0">
                <a:solidFill>
                  <a:schemeClr val="tx2"/>
                </a:solidFill>
                <a:latin typeface="+mn-lt"/>
                <a:ea typeface="宋体" panose="02010600030101010101" pitchFamily="2" charset="-122"/>
                <a:cs typeface="+mn-cs"/>
              </a:rPr>
              <a:t>Application of PCA</a:t>
            </a:r>
            <a:endParaRPr lang="zh-CN" altLang="en-US" sz="4000" dirty="0">
              <a:solidFill>
                <a:schemeClr val="tx2"/>
              </a:solidFill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3200" dirty="0" smtClean="0"/>
              <a:t>Compression</a:t>
            </a:r>
          </a:p>
          <a:p>
            <a:pPr lvl="1">
              <a:lnSpc>
                <a:spcPct val="150000"/>
              </a:lnSpc>
            </a:pPr>
            <a:r>
              <a:rPr lang="en-US" altLang="zh-CN" sz="2800" dirty="0" smtClean="0"/>
              <a:t> Reduce memory/disk needed to store data,</a:t>
            </a:r>
          </a:p>
          <a:p>
            <a:pPr lvl="1">
              <a:lnSpc>
                <a:spcPct val="150000"/>
              </a:lnSpc>
            </a:pPr>
            <a:r>
              <a:rPr lang="en-US" altLang="zh-CN" sz="2800" dirty="0" smtClean="0"/>
              <a:t>Speed up learning algorithm</a:t>
            </a:r>
            <a:endParaRPr lang="en-US" altLang="zh-CN" sz="28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200" dirty="0" smtClean="0"/>
              <a:t>Visualization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1495243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457200"/>
            <a:r>
              <a:rPr lang="en-US" altLang="zh-CN" sz="4000" dirty="0">
                <a:solidFill>
                  <a:schemeClr val="tx2"/>
                </a:solidFill>
                <a:latin typeface="+mn-lt"/>
                <a:ea typeface="宋体" panose="02010600030101010101" pitchFamily="2" charset="-122"/>
                <a:cs typeface="+mn-cs"/>
              </a:rPr>
              <a:t>Bad use of PCA: To prevent overﬁtting</a:t>
            </a:r>
            <a:endParaRPr lang="zh-CN" altLang="en-US" sz="4000" dirty="0">
              <a:solidFill>
                <a:schemeClr val="tx2"/>
              </a:solidFill>
              <a:latin typeface="+mn-lt"/>
              <a:ea typeface="宋体" panose="02010600030101010101" pitchFamily="2" charset="-122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altLang="zh-CN" dirty="0" smtClean="0"/>
                  <a:t>Use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altLang="zh-CN" dirty="0" smtClean="0"/>
                  <a:t> instead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altLang="zh-CN" dirty="0" smtClean="0"/>
                  <a:t> to reduce the number of features to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1" dirty="0">
                        <a:latin typeface="Cambria Math" panose="02040503050406030204" pitchFamily="18" charset="0"/>
                      </a:rPr>
                      <m:t>k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altLang="zh-CN" b="0" dirty="0" smtClean="0"/>
              </a:p>
              <a:p>
                <a:pPr marL="0" indent="0">
                  <a:buNone/>
                </a:pPr>
                <a:r>
                  <a:rPr lang="en-US" altLang="zh-CN" dirty="0" smtClean="0"/>
                  <a:t>Thus, fewer features, less likely to </a:t>
                </a:r>
                <a:r>
                  <a:rPr lang="en-US" altLang="zh-CN" dirty="0" err="1" smtClean="0"/>
                  <a:t>overfit</a:t>
                </a:r>
                <a:r>
                  <a:rPr lang="en-US" altLang="zh-CN" dirty="0" smtClean="0"/>
                  <a:t>.</a:t>
                </a:r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 smtClean="0"/>
                  <a:t>This might work OK but isn’t a good way to address</a:t>
                </a:r>
                <a:r>
                  <a:rPr lang="en-US" altLang="zh-CN" dirty="0"/>
                  <a:t>, </a:t>
                </a:r>
                <a:r>
                  <a:rPr lang="en-US" altLang="zh-CN" dirty="0" smtClean="0"/>
                  <a:t>overfitting. Use regularization instead.</a:t>
                </a:r>
              </a:p>
              <a:p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546" t="-16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358" y="4737117"/>
            <a:ext cx="6297283" cy="1018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69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Rectangle 2"/>
          <p:cNvSpPr>
            <a:spLocks noChangeArrowheads="1"/>
          </p:cNvSpPr>
          <p:nvPr/>
        </p:nvSpPr>
        <p:spPr bwMode="auto">
          <a:xfrm>
            <a:off x="685800" y="1282700"/>
            <a:ext cx="8153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dirty="0"/>
              <a:t>We study phenomena that can not be directly observed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000" dirty="0" smtClean="0"/>
              <a:t>Underlying </a:t>
            </a:r>
            <a:r>
              <a:rPr lang="en-US" altLang="zh-CN" sz="2000" dirty="0"/>
              <a:t>factors that govern the observed </a:t>
            </a:r>
            <a:r>
              <a:rPr lang="en-US" altLang="zh-CN" sz="2000" dirty="0" smtClean="0"/>
              <a:t>data</a:t>
            </a:r>
            <a:endParaRPr lang="en-US" altLang="zh-CN" sz="2000" dirty="0"/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/>
              <a:t> We want to identify and operate with underlying latent factors rather than the observed data 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000" dirty="0"/>
              <a:t>E.g. topics in news articles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 smtClean="0"/>
              <a:t>We </a:t>
            </a:r>
            <a:r>
              <a:rPr lang="en-US" altLang="zh-CN" sz="2400" dirty="0"/>
              <a:t>want to discover and exploit hidden relationships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000" dirty="0"/>
              <a:t>“beautiful car” and “gorgeous automobile” are closely related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000" dirty="0" smtClean="0"/>
              <a:t>But </a:t>
            </a:r>
            <a:r>
              <a:rPr lang="en-US" altLang="zh-CN" sz="2000" dirty="0"/>
              <a:t>does your search engine know this?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000" dirty="0"/>
              <a:t>Reduces noise and error in results</a:t>
            </a:r>
          </a:p>
        </p:txBody>
      </p:sp>
      <p:sp>
        <p:nvSpPr>
          <p:cNvPr id="624643" name="Text Box 3"/>
          <p:cNvSpPr txBox="1">
            <a:spLocks noChangeArrowheads="1"/>
          </p:cNvSpPr>
          <p:nvPr/>
        </p:nvSpPr>
        <p:spPr bwMode="auto">
          <a:xfrm>
            <a:off x="228600" y="304800"/>
            <a:ext cx="861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zh-CN" sz="4000" dirty="0">
                <a:solidFill>
                  <a:schemeClr val="tx2"/>
                </a:solidFill>
                <a:ea typeface="宋体" panose="02010600030101010101" pitchFamily="2" charset="-122"/>
              </a:rPr>
              <a:t>Why Factor or Component Analysis?</a:t>
            </a:r>
          </a:p>
        </p:txBody>
      </p:sp>
    </p:spTree>
    <p:extLst>
      <p:ext uri="{BB962C8B-B14F-4D97-AF65-F5344CB8AC3E}">
        <p14:creationId xmlns:p14="http://schemas.microsoft.com/office/powerpoint/2010/main" val="1715792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8" name="Rectangle 2"/>
          <p:cNvSpPr>
            <a:spLocks noChangeArrowheads="1"/>
          </p:cNvSpPr>
          <p:nvPr/>
        </p:nvSpPr>
        <p:spPr bwMode="auto">
          <a:xfrm>
            <a:off x="685800" y="1371600"/>
            <a:ext cx="8305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zh-CN" sz="2400" dirty="0"/>
              <a:t>We have too many observations and dimensions</a:t>
            </a:r>
          </a:p>
          <a:p>
            <a:pPr lvl="1" eaLnBrk="1" hangingPunct="1"/>
            <a:r>
              <a:rPr lang="en-US" altLang="zh-CN" sz="2000" dirty="0"/>
              <a:t>To reason about or obtain insights from</a:t>
            </a:r>
          </a:p>
          <a:p>
            <a:pPr lvl="1" eaLnBrk="1" hangingPunct="1"/>
            <a:r>
              <a:rPr lang="en-US" altLang="zh-CN" sz="2000" dirty="0"/>
              <a:t>To visualize</a:t>
            </a:r>
          </a:p>
          <a:p>
            <a:pPr lvl="1" eaLnBrk="1" hangingPunct="1"/>
            <a:r>
              <a:rPr lang="en-US" altLang="zh-CN" sz="2000" dirty="0"/>
              <a:t>Too much noise in the data</a:t>
            </a:r>
          </a:p>
          <a:p>
            <a:pPr lvl="1" eaLnBrk="1" hangingPunct="1"/>
            <a:r>
              <a:rPr lang="en-US" altLang="zh-CN" sz="2000" dirty="0"/>
              <a:t>Need to “reduce” them to a smaller set of factors</a:t>
            </a:r>
          </a:p>
          <a:p>
            <a:pPr lvl="1" eaLnBrk="1" hangingPunct="1"/>
            <a:r>
              <a:rPr lang="en-US" altLang="zh-CN" sz="2000" dirty="0"/>
              <a:t>Better representation of data without losing much information</a:t>
            </a:r>
          </a:p>
          <a:p>
            <a:pPr lvl="1" eaLnBrk="1" hangingPunct="1"/>
            <a:r>
              <a:rPr lang="en-US" altLang="zh-CN" sz="2000" dirty="0"/>
              <a:t>Can build more effective data analyses on the reduced-dimensional space: classification, clustering, pattern </a:t>
            </a:r>
            <a:r>
              <a:rPr lang="en-US" altLang="zh-CN" sz="2000" dirty="0" smtClean="0"/>
              <a:t>recognition</a:t>
            </a:r>
            <a:endParaRPr lang="en-US" altLang="zh-CN" sz="2000" dirty="0"/>
          </a:p>
          <a:p>
            <a:pPr eaLnBrk="1" hangingPunct="1"/>
            <a:r>
              <a:rPr lang="en-US" altLang="zh-CN" sz="2400" dirty="0"/>
              <a:t>Combinations of observed variables may be more effective bases for insights, even if physical meaning is obscure</a:t>
            </a:r>
          </a:p>
        </p:txBody>
      </p:sp>
      <p:sp>
        <p:nvSpPr>
          <p:cNvPr id="638979" name="Text Box 3"/>
          <p:cNvSpPr txBox="1">
            <a:spLocks noChangeArrowheads="1"/>
          </p:cNvSpPr>
          <p:nvPr/>
        </p:nvSpPr>
        <p:spPr bwMode="auto">
          <a:xfrm>
            <a:off x="228600" y="304800"/>
            <a:ext cx="861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zh-CN" sz="4000" dirty="0">
                <a:solidFill>
                  <a:schemeClr val="tx2"/>
                </a:solidFill>
                <a:ea typeface="宋体" panose="02010600030101010101" pitchFamily="2" charset="-122"/>
              </a:rPr>
              <a:t>Why Factor or Component Analysis?</a:t>
            </a:r>
          </a:p>
        </p:txBody>
      </p:sp>
    </p:spTree>
    <p:extLst>
      <p:ext uri="{BB962C8B-B14F-4D97-AF65-F5344CB8AC3E}">
        <p14:creationId xmlns:p14="http://schemas.microsoft.com/office/powerpoint/2010/main" val="1325626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ChangeArrowheads="1"/>
          </p:cNvSpPr>
          <p:nvPr/>
        </p:nvSpPr>
        <p:spPr bwMode="auto">
          <a:xfrm>
            <a:off x="685800" y="1371600"/>
            <a:ext cx="8305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zh-CN" sz="2400" dirty="0"/>
              <a:t>Discover a new set of factors/dimensions/axes against which to represent, describe or evaluate the data</a:t>
            </a:r>
          </a:p>
          <a:p>
            <a:pPr lvl="1" eaLnBrk="1" hangingPunct="1"/>
            <a:r>
              <a:rPr lang="en-US" altLang="zh-CN" sz="2000" dirty="0"/>
              <a:t>For more effective reasoning, insights, or better visualization</a:t>
            </a:r>
          </a:p>
          <a:p>
            <a:pPr lvl="1" eaLnBrk="1" hangingPunct="1"/>
            <a:r>
              <a:rPr lang="en-US" altLang="zh-CN" sz="2000" dirty="0"/>
              <a:t>Reduce noise in the data</a:t>
            </a:r>
          </a:p>
          <a:p>
            <a:pPr lvl="1" eaLnBrk="1" hangingPunct="1"/>
            <a:r>
              <a:rPr lang="en-US" altLang="zh-CN" sz="2000" dirty="0"/>
              <a:t>Typically a smaller set of factors: dimension reduction </a:t>
            </a:r>
          </a:p>
          <a:p>
            <a:pPr lvl="1" eaLnBrk="1" hangingPunct="1"/>
            <a:r>
              <a:rPr lang="en-US" altLang="zh-CN" sz="2000" dirty="0"/>
              <a:t>Better representation of data without losing much information</a:t>
            </a:r>
          </a:p>
          <a:p>
            <a:pPr lvl="1" eaLnBrk="1" hangingPunct="1"/>
            <a:r>
              <a:rPr lang="en-US" altLang="zh-CN" sz="2000" dirty="0"/>
              <a:t>Can build more effective data analyses on the reduced-dimensional space: classification, clustering, pattern </a:t>
            </a:r>
            <a:r>
              <a:rPr lang="en-US" altLang="zh-CN" sz="2000" dirty="0" smtClean="0"/>
              <a:t>recognition</a:t>
            </a:r>
            <a:endParaRPr lang="en-US" altLang="zh-CN" sz="2000" dirty="0"/>
          </a:p>
          <a:p>
            <a:pPr eaLnBrk="1" hangingPunct="1"/>
            <a:r>
              <a:rPr lang="en-US" altLang="zh-CN" sz="2400" dirty="0"/>
              <a:t>Factors are combinations of observed variables </a:t>
            </a:r>
          </a:p>
          <a:p>
            <a:pPr lvl="1" eaLnBrk="1" hangingPunct="1"/>
            <a:r>
              <a:rPr lang="en-US" altLang="zh-CN" sz="2000" dirty="0"/>
              <a:t>May be more effective bases for insights, even if physical meaning is obscure</a:t>
            </a:r>
          </a:p>
          <a:p>
            <a:pPr lvl="1" eaLnBrk="1" hangingPunct="1"/>
            <a:r>
              <a:rPr lang="en-US" altLang="zh-CN" sz="2000" dirty="0"/>
              <a:t>Observed data are described in terms of these factors rather than in terms of original variables/dimensions</a:t>
            </a:r>
          </a:p>
        </p:txBody>
      </p:sp>
      <p:sp>
        <p:nvSpPr>
          <p:cNvPr id="641027" name="Text Box 3"/>
          <p:cNvSpPr txBox="1">
            <a:spLocks noChangeArrowheads="1"/>
          </p:cNvSpPr>
          <p:nvPr/>
        </p:nvSpPr>
        <p:spPr bwMode="auto">
          <a:xfrm>
            <a:off x="228600" y="304800"/>
            <a:ext cx="861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zh-CN" sz="4000" dirty="0">
                <a:solidFill>
                  <a:schemeClr val="tx2"/>
                </a:solidFill>
                <a:ea typeface="宋体" panose="02010600030101010101" pitchFamily="2" charset="-122"/>
              </a:rPr>
              <a:t>Factor or Component Analysis</a:t>
            </a:r>
          </a:p>
        </p:txBody>
      </p:sp>
    </p:spTree>
    <p:extLst>
      <p:ext uri="{BB962C8B-B14F-4D97-AF65-F5344CB8AC3E}">
        <p14:creationId xmlns:p14="http://schemas.microsoft.com/office/powerpoint/2010/main" val="3397261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457200"/>
            <a:r>
              <a:rPr lang="en-US" altLang="zh-CN" sz="4000" dirty="0">
                <a:solidFill>
                  <a:schemeClr val="tx2"/>
                </a:solidFill>
                <a:latin typeface="+mn-lt"/>
                <a:ea typeface="宋体" panose="02010600030101010101" pitchFamily="2" charset="-122"/>
                <a:cs typeface="+mn-cs"/>
              </a:rPr>
              <a:t>Basic Concept</a:t>
            </a:r>
          </a:p>
        </p:txBody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CN" sz="2000" dirty="0"/>
              <a:t>Areas of variance in data are where items can be best discriminated and key underlying phenomena observed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/>
              <a:t>Areas of greatest “signal” in the data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zh-CN" sz="2000" dirty="0"/>
              <a:t>If two items or dimensions are highly correlated or dependent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/>
              <a:t>They are likely to represent highly related phenomena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zh-CN" sz="2000" dirty="0" smtClean="0"/>
              <a:t>So </a:t>
            </a:r>
            <a:r>
              <a:rPr lang="en-US" altLang="zh-CN" sz="2000" dirty="0"/>
              <a:t>we want to combine related variables, and focus on uncorrelated or independent ones, especially those along which the observations have high variance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da-DK" altLang="zh-CN" sz="2000" dirty="0"/>
              <a:t>We want a smaller set of variables that explain most of the variance in the original data, in more compact and insightful form</a:t>
            </a: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3129650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457200"/>
            <a:r>
              <a:rPr lang="en-US" altLang="zh-CN" sz="4000" dirty="0">
                <a:solidFill>
                  <a:schemeClr val="tx2"/>
                </a:solidFill>
                <a:latin typeface="+mn-lt"/>
                <a:ea typeface="宋体" panose="02010600030101010101" pitchFamily="2" charset="-122"/>
                <a:cs typeface="+mn-cs"/>
              </a:rPr>
              <a:t>Basic Concept</a:t>
            </a:r>
          </a:p>
        </p:txBody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320088" cy="41148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altLang="zh-CN" sz="2400" dirty="0"/>
              <a:t>What if the dependences and correlations are not so strong or direct? 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zh-CN" sz="2400" dirty="0"/>
              <a:t>And suppose you have 3 variables, or 4, or 5, or 10000?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zh-CN" sz="2400" dirty="0"/>
              <a:t>Look for the phenomena underlying the observed covariance/co-dependence in a set of variables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/>
              <a:t>Once again, phenomena that are uncorrelated or independent, and especially those along which the data show high variance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zh-CN" sz="2400" dirty="0"/>
              <a:t>These phenomena are called “factors” or “principal components” or “independent components,” depending on the methods used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/>
              <a:t>Factor analysis: based on variance/covariance/correlation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/>
              <a:t>Independent Component Analysis: based on independence</a:t>
            </a:r>
          </a:p>
        </p:txBody>
      </p:sp>
    </p:spTree>
    <p:extLst>
      <p:ext uri="{BB962C8B-B14F-4D97-AF65-F5344CB8AC3E}">
        <p14:creationId xmlns:p14="http://schemas.microsoft.com/office/powerpoint/2010/main" val="3583878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457200"/>
            <a:r>
              <a:rPr lang="da-DK" altLang="zh-CN" sz="4000" dirty="0">
                <a:solidFill>
                  <a:schemeClr val="tx2"/>
                </a:solidFill>
                <a:latin typeface="+mn-lt"/>
                <a:ea typeface="宋体" panose="02010600030101010101" pitchFamily="2" charset="-122"/>
                <a:cs typeface="+mn-cs"/>
              </a:rPr>
              <a:t>Principal Component Analysis</a:t>
            </a:r>
          </a:p>
        </p:txBody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da-DK" altLang="zh-CN" dirty="0"/>
              <a:t>Most common form of factor analysis</a:t>
            </a:r>
          </a:p>
          <a:p>
            <a:pPr>
              <a:lnSpc>
                <a:spcPct val="150000"/>
              </a:lnSpc>
            </a:pPr>
            <a:r>
              <a:rPr lang="da-DK" altLang="zh-CN" dirty="0"/>
              <a:t>The new variables/dimensions</a:t>
            </a:r>
          </a:p>
          <a:p>
            <a:pPr lvl="1">
              <a:lnSpc>
                <a:spcPct val="150000"/>
              </a:lnSpc>
            </a:pPr>
            <a:r>
              <a:rPr lang="da-DK" altLang="zh-CN" dirty="0"/>
              <a:t>Are linear combinations of the original ones</a:t>
            </a:r>
          </a:p>
          <a:p>
            <a:pPr lvl="1">
              <a:lnSpc>
                <a:spcPct val="150000"/>
              </a:lnSpc>
            </a:pPr>
            <a:r>
              <a:rPr lang="da-DK" altLang="zh-CN" dirty="0"/>
              <a:t>Are uncorrelated with one another</a:t>
            </a:r>
          </a:p>
          <a:p>
            <a:pPr lvl="2">
              <a:lnSpc>
                <a:spcPct val="150000"/>
              </a:lnSpc>
            </a:pPr>
            <a:r>
              <a:rPr lang="da-DK" altLang="zh-CN" dirty="0"/>
              <a:t>Orthogonal in original dimension space</a:t>
            </a:r>
          </a:p>
          <a:p>
            <a:pPr lvl="1">
              <a:lnSpc>
                <a:spcPct val="150000"/>
              </a:lnSpc>
            </a:pPr>
            <a:r>
              <a:rPr lang="da-DK" altLang="zh-CN" dirty="0"/>
              <a:t>Capture as much of the original variance in the data as possible</a:t>
            </a:r>
          </a:p>
          <a:p>
            <a:pPr lvl="1">
              <a:lnSpc>
                <a:spcPct val="150000"/>
              </a:lnSpc>
            </a:pPr>
            <a:r>
              <a:rPr lang="da-DK" altLang="zh-CN" dirty="0"/>
              <a:t>Are called Principal Components</a:t>
            </a:r>
          </a:p>
        </p:txBody>
      </p:sp>
    </p:spTree>
    <p:extLst>
      <p:ext uri="{BB962C8B-B14F-4D97-AF65-F5344CB8AC3E}">
        <p14:creationId xmlns:p14="http://schemas.microsoft.com/office/powerpoint/2010/main" val="3991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457200"/>
            <a:r>
              <a:rPr lang="en-US" altLang="zh-CN" sz="4000" dirty="0">
                <a:solidFill>
                  <a:schemeClr val="tx2"/>
                </a:solidFill>
                <a:latin typeface="+mn-lt"/>
                <a:ea typeface="宋体" panose="02010600030101010101" pitchFamily="2" charset="-122"/>
                <a:cs typeface="+mn-cs"/>
              </a:rPr>
              <a:t>Principal Component Analysis (</a:t>
            </a:r>
            <a:r>
              <a:rPr lang="en-US" altLang="zh-CN" sz="4000" dirty="0">
                <a:solidFill>
                  <a:schemeClr val="tx2"/>
                </a:solidFill>
                <a:latin typeface="+mn-lt"/>
                <a:ea typeface="宋体" panose="02010600030101010101" pitchFamily="2" charset="-122"/>
                <a:cs typeface="+mn-cs"/>
              </a:rPr>
              <a:t>PCA</a:t>
            </a:r>
            <a:r>
              <a:rPr lang="en-US" altLang="zh-CN" sz="4000" dirty="0">
                <a:solidFill>
                  <a:schemeClr val="tx2"/>
                </a:solidFill>
                <a:latin typeface="+mn-lt"/>
                <a:ea typeface="宋体" panose="02010600030101010101" pitchFamily="2" charset="-122"/>
                <a:cs typeface="+mn-cs"/>
              </a:rPr>
              <a:t>) problem formulation</a:t>
            </a:r>
            <a:endParaRPr lang="zh-CN" altLang="en-US" sz="4000" dirty="0">
              <a:solidFill>
                <a:schemeClr val="tx2"/>
              </a:solidFill>
              <a:latin typeface="+mn-lt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3227" y="1758950"/>
            <a:ext cx="4153332" cy="286385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内容占位符 4"/>
              <p:cNvSpPr>
                <a:spLocks noGrp="1"/>
              </p:cNvSpPr>
              <p:nvPr>
                <p:ph idx="1"/>
              </p:nvPr>
            </p:nvSpPr>
            <p:spPr>
              <a:xfrm>
                <a:off x="-180975" y="4689475"/>
                <a:ext cx="9324975" cy="1620837"/>
              </a:xfrm>
            </p:spPr>
            <p:txBody>
              <a:bodyPr>
                <a:normAutofit fontScale="85000" lnSpcReduction="10000"/>
              </a:bodyPr>
              <a:lstStyle/>
              <a:p>
                <a:pPr lvl="1">
                  <a:lnSpc>
                    <a:spcPct val="150000"/>
                  </a:lnSpc>
                </a:pPr>
                <a:r>
                  <a:rPr lang="en-US" altLang="zh-CN" sz="2000" dirty="0" smtClean="0"/>
                  <a:t>Reduce from 2-dimension to 1-dimension: Find a direction (a vector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000">
                            <a:latin typeface="Cambria Math" panose="02040503050406030204" pitchFamily="18" charset="0"/>
                          </a:rPr>
                          <m:t>u</m:t>
                        </m:r>
                      </m:e>
                      <m:sub>
                        <m:r>
                          <a:rPr lang="en-US" altLang="zh-CN" sz="200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2000" i="1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altLang="zh-CN" sz="2000" dirty="0"/>
                  <a:t>) onto which to project the data so as to minimize the projection error. </a:t>
                </a:r>
                <a:endParaRPr lang="en-US" altLang="zh-CN" sz="2000" dirty="0" smtClean="0"/>
              </a:p>
              <a:p>
                <a:pPr lvl="1">
                  <a:lnSpc>
                    <a:spcPct val="150000"/>
                  </a:lnSpc>
                </a:pPr>
                <a:r>
                  <a:rPr lang="en-US" altLang="zh-CN" sz="2000" dirty="0" smtClean="0"/>
                  <a:t>Reduce </a:t>
                </a:r>
                <a:r>
                  <a:rPr lang="en-US" altLang="zh-CN" sz="2000" dirty="0"/>
                  <a:t>from </a:t>
                </a:r>
                <a:r>
                  <a:rPr lang="en-US" altLang="zh-CN" sz="2000" dirty="0"/>
                  <a:t>n-dimension </a:t>
                </a:r>
                <a:r>
                  <a:rPr lang="en-US" altLang="zh-CN" sz="2000" dirty="0"/>
                  <a:t>to </a:t>
                </a:r>
                <a:r>
                  <a:rPr lang="en-US" altLang="zh-CN" sz="2000" dirty="0"/>
                  <a:t>k-dimension</a:t>
                </a:r>
                <a:r>
                  <a:rPr lang="en-US" altLang="zh-CN" sz="2000" dirty="0"/>
                  <a:t>: Find </a:t>
                </a:r>
                <a:r>
                  <a:rPr lang="en-US" altLang="zh-CN" sz="2000" dirty="0"/>
                  <a:t>k vectors (</a:t>
                </a:r>
                <a:r>
                  <a:rPr lang="en-US" altLang="zh-CN" sz="2000" dirty="0" smtClean="0"/>
                  <a:t>a vector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20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2000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CN" sz="2000" i="1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altLang="zh-CN" sz="2000" dirty="0"/>
                  <a:t>) onto which to project the data so as to minimize the projection error</a:t>
                </a:r>
                <a:r>
                  <a:rPr lang="en-US" altLang="zh-CN" sz="2000" dirty="0" smtClean="0"/>
                  <a:t>.</a:t>
                </a:r>
                <a:endParaRPr lang="zh-CN" altLang="en-US" sz="2000" dirty="0"/>
              </a:p>
              <a:p>
                <a:pPr marL="457200" lvl="1" indent="0">
                  <a:lnSpc>
                    <a:spcPct val="150000"/>
                  </a:lnSpc>
                  <a:buNone/>
                </a:pPr>
                <a:endParaRPr lang="zh-CN" altLang="en-US" sz="2000" dirty="0"/>
              </a:p>
            </p:txBody>
          </p:sp>
        </mc:Choice>
        <mc:Fallback>
          <p:sp>
            <p:nvSpPr>
              <p:cNvPr id="5" name="内容占位符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180975" y="4689475"/>
                <a:ext cx="9324975" cy="1620837"/>
              </a:xfrm>
              <a:blipFill>
                <a:blip r:embed="rId3"/>
                <a:stretch>
                  <a:fillRect b="-225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0" y="1825625"/>
            <a:ext cx="3790950" cy="2798082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5357003" y="1980294"/>
            <a:ext cx="2481855" cy="2056868"/>
            <a:chOff x="5191125" y="1980294"/>
            <a:chExt cx="2647734" cy="1877331"/>
          </a:xfrm>
        </p:grpSpPr>
        <p:cxnSp>
          <p:nvCxnSpPr>
            <p:cNvPr id="11" name="直接连接符 10"/>
            <p:cNvCxnSpPr/>
            <p:nvPr/>
          </p:nvCxnSpPr>
          <p:spPr>
            <a:xfrm flipV="1">
              <a:off x="5191125" y="1981200"/>
              <a:ext cx="1371600" cy="42862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 flipV="1">
              <a:off x="6467259" y="3429000"/>
              <a:ext cx="1371600" cy="42862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5191125" y="2403475"/>
              <a:ext cx="1276134" cy="145415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6562725" y="1980294"/>
              <a:ext cx="1252430" cy="144779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0790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457200"/>
            <a:r>
              <a:rPr lang="en-US" altLang="zh-CN" sz="4000" dirty="0">
                <a:solidFill>
                  <a:schemeClr val="tx2"/>
                </a:solidFill>
                <a:latin typeface="+mn-lt"/>
                <a:ea typeface="宋体" panose="02010600030101010101" pitchFamily="2" charset="-122"/>
                <a:cs typeface="+mn-cs"/>
              </a:rPr>
              <a:t>What are the new axes?</a:t>
            </a:r>
          </a:p>
        </p:txBody>
      </p:sp>
      <p:pic>
        <p:nvPicPr>
          <p:cNvPr id="645124" name="Picture 4" descr="pca_bas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76400"/>
            <a:ext cx="5838825" cy="4229100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645127" name="Line 7"/>
          <p:cNvSpPr>
            <a:spLocks noChangeShapeType="1"/>
          </p:cNvSpPr>
          <p:nvPr/>
        </p:nvSpPr>
        <p:spPr bwMode="auto">
          <a:xfrm>
            <a:off x="3124200" y="449580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128" name="Line 8"/>
          <p:cNvSpPr>
            <a:spLocks noChangeShapeType="1"/>
          </p:cNvSpPr>
          <p:nvPr/>
        </p:nvSpPr>
        <p:spPr bwMode="auto">
          <a:xfrm flipV="1">
            <a:off x="3124200" y="17526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129" name="Text Box 9"/>
          <p:cNvSpPr txBox="1">
            <a:spLocks noChangeArrowheads="1"/>
          </p:cNvSpPr>
          <p:nvPr/>
        </p:nvSpPr>
        <p:spPr bwMode="auto">
          <a:xfrm>
            <a:off x="5241925" y="4540250"/>
            <a:ext cx="187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/>
              <a:t>Original Variable A</a:t>
            </a:r>
          </a:p>
        </p:txBody>
      </p:sp>
      <p:sp>
        <p:nvSpPr>
          <p:cNvPr id="645131" name="Text Box 11"/>
          <p:cNvSpPr txBox="1">
            <a:spLocks noChangeArrowheads="1"/>
          </p:cNvSpPr>
          <p:nvPr>
            <p:ph type="body" idx="1"/>
          </p:nvPr>
        </p:nvSpPr>
        <p:spPr>
          <a:xfrm rot="16200000">
            <a:off x="1866900" y="2552700"/>
            <a:ext cx="1905000" cy="457200"/>
          </a:xfrm>
          <a:noFill/>
          <a:ln/>
        </p:spPr>
        <p:txBody>
          <a:bodyPr/>
          <a:lstStyle/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altLang="zh-CN" sz="1600"/>
              <a:t>Original Variable B</a:t>
            </a:r>
          </a:p>
        </p:txBody>
      </p:sp>
      <p:sp>
        <p:nvSpPr>
          <p:cNvPr id="645132" name="Text Box 12"/>
          <p:cNvSpPr txBox="1">
            <a:spLocks noChangeArrowheads="1"/>
          </p:cNvSpPr>
          <p:nvPr/>
        </p:nvSpPr>
        <p:spPr bwMode="auto">
          <a:xfrm>
            <a:off x="6384925" y="2655888"/>
            <a:ext cx="636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/>
              <a:t>PC 1</a:t>
            </a:r>
          </a:p>
        </p:txBody>
      </p:sp>
      <p:sp>
        <p:nvSpPr>
          <p:cNvPr id="645133" name="Text Box 13"/>
          <p:cNvSpPr txBox="1">
            <a:spLocks noChangeArrowheads="1"/>
          </p:cNvSpPr>
          <p:nvPr/>
        </p:nvSpPr>
        <p:spPr bwMode="auto">
          <a:xfrm>
            <a:off x="3657600" y="2514600"/>
            <a:ext cx="636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/>
              <a:t>PC 2</a:t>
            </a:r>
          </a:p>
        </p:txBody>
      </p:sp>
      <p:sp>
        <p:nvSpPr>
          <p:cNvPr id="645134" name="Text Box 14"/>
          <p:cNvSpPr txBox="1">
            <a:spLocks noChangeArrowheads="1"/>
          </p:cNvSpPr>
          <p:nvPr/>
        </p:nvSpPr>
        <p:spPr bwMode="auto">
          <a:xfrm>
            <a:off x="822325" y="5638800"/>
            <a:ext cx="80930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zh-CN" dirty="0"/>
              <a:t> Orthogonal directions of greatest variance in data</a:t>
            </a:r>
          </a:p>
          <a:p>
            <a:pPr>
              <a:buFontTx/>
              <a:buChar char="•"/>
            </a:pPr>
            <a:r>
              <a:rPr lang="en-US" altLang="zh-CN" dirty="0"/>
              <a:t> Projections along PC1 discriminate the data most </a:t>
            </a:r>
            <a:r>
              <a:rPr lang="en-US" altLang="zh-CN" dirty="0" smtClean="0"/>
              <a:t>along any </a:t>
            </a:r>
            <a:r>
              <a:rPr lang="en-US" altLang="zh-CN" dirty="0"/>
              <a:t>one axis</a:t>
            </a:r>
          </a:p>
        </p:txBody>
      </p:sp>
    </p:spTree>
    <p:extLst>
      <p:ext uri="{BB962C8B-B14F-4D97-AF65-F5344CB8AC3E}">
        <p14:creationId xmlns:p14="http://schemas.microsoft.com/office/powerpoint/2010/main" val="1110696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914</Words>
  <Application>Microsoft Office PowerPoint</Application>
  <PresentationFormat>全屏显示(4:3)</PresentationFormat>
  <Paragraphs>137</Paragraphs>
  <Slides>17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ＭＳ Ｐゴシック</vt:lpstr>
      <vt:lpstr>等线</vt:lpstr>
      <vt:lpstr>等线 Light</vt:lpstr>
      <vt:lpstr>宋体</vt:lpstr>
      <vt:lpstr>Arial</vt:lpstr>
      <vt:lpstr>Calibri</vt:lpstr>
      <vt:lpstr>Calibri Light</vt:lpstr>
      <vt:lpstr>Cambria Math</vt:lpstr>
      <vt:lpstr>Office 主题​​</vt:lpstr>
      <vt:lpstr>Introduction to Principal Component Analysis</vt:lpstr>
      <vt:lpstr>PowerPoint 演示文稿</vt:lpstr>
      <vt:lpstr>PowerPoint 演示文稿</vt:lpstr>
      <vt:lpstr>PowerPoint 演示文稿</vt:lpstr>
      <vt:lpstr>Basic Concept</vt:lpstr>
      <vt:lpstr>Basic Concept</vt:lpstr>
      <vt:lpstr>Principal Component Analysis</vt:lpstr>
      <vt:lpstr>Principal Component Analysis (PCA) problem formulation</vt:lpstr>
      <vt:lpstr>What are the new axes?</vt:lpstr>
      <vt:lpstr>Principal Components</vt:lpstr>
      <vt:lpstr>Principal Components Analysis (PCA)</vt:lpstr>
      <vt:lpstr>Data preprocessing </vt:lpstr>
      <vt:lpstr>PCA algorithm </vt:lpstr>
      <vt:lpstr>Choosing k(number of PCA)</vt:lpstr>
      <vt:lpstr>Choosing k(number of PCA)</vt:lpstr>
      <vt:lpstr>Application of PCA</vt:lpstr>
      <vt:lpstr>Bad use of PCA: To prevent overﬁtting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lingyu wang</dc:creator>
  <cp:lastModifiedBy>lingyu wang</cp:lastModifiedBy>
  <cp:revision>160</cp:revision>
  <dcterms:created xsi:type="dcterms:W3CDTF">2017-03-20T13:59:35Z</dcterms:created>
  <dcterms:modified xsi:type="dcterms:W3CDTF">2017-03-20T15:27:44Z</dcterms:modified>
</cp:coreProperties>
</file>