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9" r:id="rId9"/>
    <p:sldId id="265" r:id="rId10"/>
    <p:sldId id="266" r:id="rId11"/>
    <p:sldId id="267" r:id="rId12"/>
    <p:sldId id="270" r:id="rId13"/>
    <p:sldId id="271" r:id="rId14"/>
    <p:sldId id="272" r:id="rId15"/>
    <p:sldId id="273" r:id="rId16"/>
    <p:sldId id="274" r:id="rId17"/>
    <p:sldId id="275" r:id="rId1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826" autoAdjust="0"/>
    <p:restoredTop sz="81928" autoAdjust="0"/>
  </p:normalViewPr>
  <p:slideViewPr>
    <p:cSldViewPr snapToGrid="0">
      <p:cViewPr varScale="1">
        <p:scale>
          <a:sx n="72" d="100"/>
          <a:sy n="72" d="100"/>
        </p:scale>
        <p:origin x="84" y="48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CB18BD-A400-41E8-8304-2A9BAA21CB83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9EA5A2-9CCD-4F59-B18F-8AC7E740939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44696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74B8B7A3-3DF9-4532-9884-0D8AD660027A}" type="slidenum">
              <a:rPr lang="en-US" altLang="zh-CN"/>
              <a:pPr/>
              <a:t>2</a:t>
            </a:fld>
            <a:endParaRPr lang="en-US" altLang="zh-CN"/>
          </a:p>
        </p:txBody>
      </p:sp>
      <p:sp>
        <p:nvSpPr>
          <p:cNvPr id="625666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2566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001207852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EA5A2-9CCD-4F59-B18F-8AC7E7409398}" type="slidenum">
              <a:rPr lang="zh-CN" altLang="en-US" smtClean="0"/>
              <a:t>12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03942690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CN" altLang="en-US" dirty="0" smtClean="0"/>
              <a:t>均值归一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EA5A2-9CCD-4F59-B18F-8AC7E7409398}" type="slidenum">
              <a:rPr lang="zh-CN" altLang="en-US" smtClean="0"/>
              <a:t>13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25217939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EA5A2-9CCD-4F59-B18F-8AC7E7409398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31154078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Variance retain</a:t>
            </a:r>
          </a:p>
          <a:p>
            <a:endParaRPr lang="en-US" altLang="zh-CN" dirty="0" smtClean="0"/>
          </a:p>
          <a:p>
            <a:r>
              <a:rPr lang="en-US" altLang="zh-CN" dirty="0" smtClean="0"/>
              <a:t>K=2</a:t>
            </a:r>
            <a:r>
              <a:rPr lang="en-US" altLang="zh-CN" baseline="0" dirty="0" smtClean="0"/>
              <a:t> or k =3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EA5A2-9CCD-4F59-B18F-8AC7E7409398}" type="slidenum">
              <a:rPr lang="zh-CN" altLang="en-US" smtClean="0"/>
              <a:t>16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471361166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 smtClean="0"/>
              <a:t>Bad!</a:t>
            </a:r>
          </a:p>
          <a:p>
            <a:r>
              <a:rPr lang="zh-CN" altLang="en-US" dirty="0" smtClean="0"/>
              <a:t>不使用数据的标签，某些数据去掉了，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PCA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是一种无监督学习，其存在的假设是：</a:t>
            </a:r>
            <a:r>
              <a:rPr lang="zh-CN" altLang="en-US" sz="1200" b="1" i="1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方差越大信息量越多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。但是信息（方差）小的特征并不代表表对于分类没有意义，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可能正是某些方差小的特征直接决定了分类结果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，而</a:t>
            </a:r>
            <a:r>
              <a:rPr lang="en-US" altLang="zh-CN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PCA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在降维过程中完全</a:t>
            </a:r>
            <a:r>
              <a:rPr lang="zh-CN" altLang="en-US" sz="1200" b="1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不考虑目标变量</a:t>
            </a:r>
            <a:r>
              <a:rPr lang="zh-CN" altLang="en-US" sz="1200" b="0" i="0" kern="1200" dirty="0" smtClean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的做法会导致一些关键但方差小的分类信息被过滤掉。</a:t>
            </a:r>
            <a:endParaRPr lang="en-US" altLang="zh-CN" dirty="0" smtClean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9EA5A2-9CCD-4F59-B18F-8AC7E7409398}" type="slidenum">
              <a:rPr lang="zh-CN" altLang="en-US" smtClean="0"/>
              <a:t>17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982173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9CC2BD4-507E-4655-BC7B-E9C848A6814E}" type="slidenum">
              <a:rPr lang="en-US" altLang="zh-CN"/>
              <a:pPr/>
              <a:t>3</a:t>
            </a:fld>
            <a:endParaRPr lang="en-US" altLang="zh-CN"/>
          </a:p>
        </p:txBody>
      </p:sp>
      <p:sp>
        <p:nvSpPr>
          <p:cNvPr id="640002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0003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59660447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15E697B8-9F38-4253-B540-F8F774D4322A}" type="slidenum">
              <a:rPr lang="en-US" altLang="zh-CN"/>
              <a:pPr/>
              <a:t>4</a:t>
            </a:fld>
            <a:endParaRPr lang="en-US" altLang="zh-CN"/>
          </a:p>
        </p:txBody>
      </p:sp>
      <p:sp>
        <p:nvSpPr>
          <p:cNvPr id="64205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4205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43990065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D8F8EA3-DD9F-44FE-ACEA-DAC2F0DC9EEC}" type="slidenum">
              <a:rPr lang="en-US" altLang="zh-CN"/>
              <a:pPr/>
              <a:t>5</a:t>
            </a:fld>
            <a:endParaRPr lang="en-US" altLang="zh-CN"/>
          </a:p>
        </p:txBody>
      </p:sp>
      <p:sp>
        <p:nvSpPr>
          <p:cNvPr id="63181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181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58486406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9E460DA-B702-4D3F-89C7-C37BB6A6F8D0}" type="slidenum">
              <a:rPr lang="en-US" altLang="zh-CN"/>
              <a:pPr/>
              <a:t>6</a:t>
            </a:fld>
            <a:endParaRPr lang="en-US" altLang="zh-CN"/>
          </a:p>
        </p:txBody>
      </p:sp>
      <p:sp>
        <p:nvSpPr>
          <p:cNvPr id="633858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33859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32506858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220162E0-1FF1-4464-9D9D-417B55051C92}" type="slidenum">
              <a:rPr lang="en-US" altLang="zh-CN"/>
              <a:pPr/>
              <a:t>7</a:t>
            </a:fld>
            <a:endParaRPr lang="en-US" altLang="zh-CN"/>
          </a:p>
        </p:txBody>
      </p:sp>
      <p:sp>
        <p:nvSpPr>
          <p:cNvPr id="611330" name="Rectangle 2"/>
          <p:cNvSpPr>
            <a:spLocks noChangeArrowheads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11331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914400" y="4343400"/>
            <a:ext cx="50292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277992284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65F6CE35-A4AD-4DD9-BEEC-69C0D91CC5F1}" type="slidenum">
              <a:rPr lang="en-US" altLang="zh-CN"/>
              <a:pPr/>
              <a:t>9</a:t>
            </a:fld>
            <a:endParaRPr lang="en-US" altLang="zh-CN"/>
          </a:p>
        </p:txBody>
      </p:sp>
      <p:sp>
        <p:nvSpPr>
          <p:cNvPr id="739330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93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362175042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CFB8B8A5-E523-44F6-830A-DB8CC40A6CBE}" type="slidenum">
              <a:rPr lang="en-US" altLang="zh-CN"/>
              <a:pPr/>
              <a:t>10</a:t>
            </a:fld>
            <a:endParaRPr lang="en-US" altLang="zh-CN"/>
          </a:p>
        </p:txBody>
      </p:sp>
      <p:sp>
        <p:nvSpPr>
          <p:cNvPr id="740354" name="Rectangle 2"/>
          <p:cNvSpPr>
            <a:spLocks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4035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836710247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847BFEE1-727B-4E6D-ACCF-18636D4A8B5A}" type="slidenum">
              <a:rPr lang="en-US" altLang="zh-CN"/>
              <a:pPr/>
              <a:t>11</a:t>
            </a:fld>
            <a:endParaRPr lang="en-US" altLang="zh-CN"/>
          </a:p>
        </p:txBody>
      </p:sp>
      <p:sp>
        <p:nvSpPr>
          <p:cNvPr id="605186" name="Rectangle 2"/>
          <p:cNvSpPr>
            <a:spLocks noChangeArrowheads="1" noTextEdit="1"/>
          </p:cNvSpPr>
          <p:nvPr>
            <p:ph type="sldImg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605187" name="Rectangle 3"/>
          <p:cNvSpPr>
            <a:spLocks noChangeArrowheads="1"/>
          </p:cNvSpPr>
          <p:nvPr>
            <p:ph type="body" idx="1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  <p:txBody>
          <a:bodyPr/>
          <a:lstStyle/>
          <a:p>
            <a:endParaRPr lang="zh-CN" altLang="zh-CN"/>
          </a:p>
        </p:txBody>
      </p:sp>
    </p:spTree>
    <p:extLst>
      <p:ext uri="{BB962C8B-B14F-4D97-AF65-F5344CB8AC3E}">
        <p14:creationId xmlns:p14="http://schemas.microsoft.com/office/powerpoint/2010/main" val="188304514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smtClean="0"/>
              <a:t>单击以编辑母版副标题样式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35824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0524970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10509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67214675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9132039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304407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10164851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815314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597849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269706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 smtClean="0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 smtClean="0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654054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CCFD7EE-7E5F-4FD7-8DA9-2FDBB2B5212C}" type="datetimeFigureOut">
              <a:rPr lang="zh-CN" altLang="en-US" smtClean="0"/>
              <a:t>2017/3/20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5948F0-8FC1-4998-ACB4-A66B2BAE47F8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1220253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2.png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altLang="zh-CN" dirty="0" smtClean="0"/>
              <a:t>Introduction to Principal </a:t>
            </a:r>
            <a:r>
              <a:rPr lang="en-US" altLang="zh-CN" dirty="0"/>
              <a:t>Component Analysis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zh-CN" dirty="0" smtClean="0"/>
          </a:p>
          <a:p>
            <a:endParaRPr lang="en-US" altLang="zh-CN" dirty="0"/>
          </a:p>
          <a:p>
            <a:r>
              <a:rPr lang="en-US" altLang="zh-CN" dirty="0" smtClean="0"/>
              <a:t>2017.03.21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72637430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614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Principal Components</a:t>
            </a:r>
          </a:p>
        </p:txBody>
      </p:sp>
      <p:sp>
        <p:nvSpPr>
          <p:cNvPr id="64614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10000"/>
          </a:bodyPr>
          <a:lstStyle/>
          <a:p>
            <a:pPr>
              <a:lnSpc>
                <a:spcPct val="150000"/>
              </a:lnSpc>
            </a:pPr>
            <a:r>
              <a:rPr lang="en-US" altLang="zh-CN" sz="2800" dirty="0"/>
              <a:t>First principal component is the direction of greatest variability (covariance) in the data</a:t>
            </a:r>
          </a:p>
          <a:p>
            <a:pPr>
              <a:lnSpc>
                <a:spcPct val="150000"/>
              </a:lnSpc>
            </a:pPr>
            <a:r>
              <a:rPr lang="en-US" altLang="zh-CN" sz="2800" dirty="0"/>
              <a:t>Second is the next orthogonal (uncorrelated) direction of greatest variability</a:t>
            </a:r>
          </a:p>
          <a:p>
            <a:pPr lvl="1">
              <a:lnSpc>
                <a:spcPct val="150000"/>
              </a:lnSpc>
            </a:pPr>
            <a:r>
              <a:rPr lang="en-US" altLang="zh-CN" sz="2400" dirty="0"/>
              <a:t>So first remove all the variability along the first component, and then find the next direction of greatest variability</a:t>
            </a:r>
          </a:p>
          <a:p>
            <a:pPr>
              <a:lnSpc>
                <a:spcPct val="150000"/>
              </a:lnSpc>
            </a:pPr>
            <a:r>
              <a:rPr lang="en-US" altLang="zh-CN" sz="2800" dirty="0"/>
              <a:t>And so on …</a:t>
            </a:r>
          </a:p>
        </p:txBody>
      </p:sp>
    </p:spTree>
    <p:extLst>
      <p:ext uri="{BB962C8B-B14F-4D97-AF65-F5344CB8AC3E}">
        <p14:creationId xmlns:p14="http://schemas.microsoft.com/office/powerpoint/2010/main" val="12703224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6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Principal Components Analysis (PCA)</a:t>
            </a:r>
          </a:p>
        </p:txBody>
      </p:sp>
      <p:sp>
        <p:nvSpPr>
          <p:cNvPr id="60416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>
              <a:lnSpc>
                <a:spcPct val="150000"/>
              </a:lnSpc>
            </a:pPr>
            <a:r>
              <a:rPr lang="en-US" altLang="zh-CN" sz="1800" dirty="0"/>
              <a:t>Principle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Linear projection method to reduce the number of parameters 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Transfer a set of correlated variables into a new set of uncorrelated variables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Map the data into a space of lower dimensionality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Form of unsupervised </a:t>
            </a:r>
            <a:r>
              <a:rPr lang="en-US" altLang="zh-CN" sz="1600" dirty="0" smtClean="0"/>
              <a:t>learning</a:t>
            </a:r>
            <a:endParaRPr lang="en-US" altLang="zh-CN" sz="1600" dirty="0"/>
          </a:p>
          <a:p>
            <a:pPr>
              <a:lnSpc>
                <a:spcPct val="150000"/>
              </a:lnSpc>
            </a:pPr>
            <a:r>
              <a:rPr lang="en-US" altLang="zh-CN" sz="1800" dirty="0"/>
              <a:t>Properties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It can be viewed as a rotation of the existing axes to new positions in the space defined by original variables</a:t>
            </a:r>
          </a:p>
          <a:p>
            <a:pPr lvl="1">
              <a:lnSpc>
                <a:spcPct val="150000"/>
              </a:lnSpc>
            </a:pPr>
            <a:r>
              <a:rPr lang="en-US" altLang="zh-CN" sz="1600" dirty="0"/>
              <a:t>New axes are orthogonal and represent the directions with maximum variability</a:t>
            </a:r>
          </a:p>
          <a:p>
            <a:pPr>
              <a:lnSpc>
                <a:spcPct val="150000"/>
              </a:lnSpc>
            </a:pPr>
            <a:endParaRPr lang="en-US" altLang="zh-CN" sz="1800" dirty="0"/>
          </a:p>
          <a:p>
            <a:pPr>
              <a:lnSpc>
                <a:spcPct val="150000"/>
              </a:lnSpc>
            </a:pPr>
            <a:endParaRPr lang="en-US" altLang="zh-CN" sz="1800" dirty="0"/>
          </a:p>
        </p:txBody>
      </p:sp>
    </p:spTree>
    <p:extLst>
      <p:ext uri="{BB962C8B-B14F-4D97-AF65-F5344CB8AC3E}">
        <p14:creationId xmlns:p14="http://schemas.microsoft.com/office/powerpoint/2010/main" val="18884572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Data preprocessing 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dirty="0" smtClean="0"/>
                  <a:t>Training set: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1</m:t>
                            </m:r>
                          </m:e>
                        </m: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,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d>
                      </m:sup>
                    </m:sSup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r>
                  <a:rPr lang="en-US" altLang="zh-CN" dirty="0" smtClean="0"/>
                  <a:t>…,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𝑚</m:t>
                            </m:r>
                          </m:e>
                        </m:d>
                      </m:sup>
                    </m:sSup>
                    <m:r>
                      <a:rPr lang="en-US" altLang="zh-CN" i="1">
                        <a:latin typeface="Cambria Math" panose="02040503050406030204" pitchFamily="18" charset="0"/>
                      </a:rPr>
                      <m:t>,</m:t>
                    </m:r>
                  </m:oMath>
                </a14:m>
                <a:endParaRPr lang="en-US" altLang="zh-CN" dirty="0" smtClean="0"/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dirty="0" smtClean="0"/>
                  <a:t>Preprocessing (feature scaling/mean normalization):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endParaRPr lang="en-US" altLang="zh-CN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Replace each </a:t>
                </a:r>
                <a14:m>
                  <m:oMath xmlns:m="http://schemas.openxmlformats.org/officeDocument/2006/math">
                    <m:sSubSup>
                      <m:sSub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bSup>
                  </m:oMath>
                </a14:m>
                <a:r>
                  <a:rPr lang="en-US" altLang="zh-CN" dirty="0" smtClean="0"/>
                  <a:t>with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  <m:sSub>
                      <m:sSub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𝜇</m:t>
                        </m:r>
                      </m:e>
                      <m:sub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𝑗</m:t>
                        </m:r>
                      </m:sub>
                    </m:sSub>
                  </m:oMath>
                </a14:m>
                <a:r>
                  <a:rPr lang="en-US" altLang="zh-CN" dirty="0" smtClean="0"/>
                  <a:t>. </a:t>
                </a:r>
                <a:endParaRPr lang="en-US" altLang="zh-CN" dirty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dirty="0" smtClean="0"/>
                  <a:t>If diﬀerent features on diﬀerent scales (</a:t>
                </a:r>
                <a:r>
                  <a:rPr lang="en-US" altLang="zh-CN" dirty="0"/>
                  <a:t>e.g</a:t>
                </a:r>
                <a:r>
                  <a:rPr lang="en-US" altLang="zh-CN" dirty="0" smtClean="0"/>
                  <a:t>. size of house and number of bedrooms) scale features to have comparable range of values.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391" r="-38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" name="图片 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2417" y="3095520"/>
            <a:ext cx="2337775" cy="9647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2529774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PCA algorithm 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 smtClean="0"/>
                  <a:t>Reduce data from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𝑛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zh-CN" dirty="0" smtClean="0"/>
                  <a:t>dimensions to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𝑘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−</m:t>
                    </m:r>
                  </m:oMath>
                </a14:m>
                <a:r>
                  <a:rPr lang="en-US" altLang="zh-CN" dirty="0" smtClean="0"/>
                  <a:t>dimensions</a:t>
                </a:r>
                <a:r>
                  <a:rPr lang="en-US" altLang="zh-CN" dirty="0"/>
                  <a:t>,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Compute “covariance matrix”: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endParaRPr lang="en-US" altLang="zh-CN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Compute “</a:t>
                </a:r>
                <a:r>
                  <a:rPr lang="en-US" altLang="zh-CN" dirty="0"/>
                  <a:t>eigenvectors</a:t>
                </a:r>
                <a:r>
                  <a:rPr lang="en-US" altLang="zh-CN" dirty="0" smtClean="0"/>
                  <a:t>” of matrix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∑</m:t>
                    </m:r>
                  </m:oMath>
                </a14:m>
                <a:r>
                  <a:rPr lang="en-US" altLang="zh-CN" dirty="0" smtClean="0"/>
                  <a:t>: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                [U,S,V] = </a:t>
                </a:r>
                <a:r>
                  <a:rPr lang="en-US" altLang="zh-CN" dirty="0" err="1" smtClean="0"/>
                  <a:t>svd</a:t>
                </a:r>
                <a:r>
                  <a:rPr lang="en-US" altLang="zh-CN" dirty="0" smtClean="0"/>
                  <a:t>(Sigma);</a:t>
                </a: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/>
                  <a:t>                </a:t>
                </a:r>
                <a:r>
                  <a:rPr lang="en-US" altLang="zh-CN" dirty="0" err="1"/>
                  <a:t>Ureduce</a:t>
                </a:r>
                <a:r>
                  <a:rPr lang="en-US" altLang="zh-CN" dirty="0"/>
                  <a:t> = U(:,1:k</a:t>
                </a:r>
                <a:r>
                  <a:rPr lang="en-US" altLang="zh-CN" dirty="0" smtClean="0"/>
                  <a:t>);</a:t>
                </a:r>
              </a:p>
              <a:p>
                <a:pPr marL="0" indent="0">
                  <a:buNone/>
                </a:pPr>
                <a:r>
                  <a:rPr lang="en-US" altLang="zh-CN" dirty="0" smtClean="0"/>
                  <a:t>                z </a:t>
                </a:r>
                <a:r>
                  <a:rPr lang="en-US" altLang="zh-CN" dirty="0"/>
                  <a:t>= </a:t>
                </a:r>
                <a:r>
                  <a:rPr lang="en-US" altLang="zh-CN" dirty="0" err="1"/>
                  <a:t>Ureduce</a:t>
                </a:r>
                <a:r>
                  <a:rPr lang="en-US" altLang="zh-CN" dirty="0"/>
                  <a:t>’*x;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46" t="-2241" r="-7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40943" y="2942984"/>
            <a:ext cx="3709357" cy="10259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5653179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Choosing k(number of PCA)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825625"/>
                <a:ext cx="7886700" cy="4596196"/>
              </a:xfrm>
            </p:spPr>
            <p:txBody>
              <a:bodyPr>
                <a:normAutofit fontScale="85000" lnSpcReduction="20000"/>
              </a:bodyPr>
              <a:lstStyle/>
              <a:p>
                <a:r>
                  <a:rPr lang="en-US" altLang="zh-CN" dirty="0" smtClean="0"/>
                  <a:t>Average squared projection error:  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CN" i="1" smtClean="0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p>
                                  </m:sSup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−</m:t>
                                  </m:r>
                                  <m:sSubSup>
                                    <m:sSubSupPr>
                                      <m:ctrlP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bSupPr>
                                    <m:e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b>
                                      <m:r>
                                        <a:rPr lang="en-US" altLang="zh-CN" b="0" i="1" smtClean="0">
                                          <a:latin typeface="Cambria Math" panose="02040503050406030204" pitchFamily="18" charset="0"/>
                                        </a:rPr>
                                        <m:t>𝑎𝑝𝑝𝑟𝑜𝑥</m:t>
                                      </m:r>
                                    </m:sub>
                                    <m:sup>
                                      <m:d>
                                        <m:dPr>
                                          <m:ctrlP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b="0" i="1" smtClean="0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p>
                                  </m:sSubSup>
                                </m:e>
                              </m:d>
                            </m:e>
                            <m:sup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altLang="zh-CN" dirty="0" smtClean="0"/>
              </a:p>
              <a:p>
                <a:r>
                  <a:rPr lang="en-US" altLang="zh-CN" dirty="0" smtClean="0"/>
                  <a:t>Total variation in the data: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𝑚</m:t>
                          </m:r>
                        </m:den>
                      </m:f>
                      <m:nary>
                        <m:naryPr>
                          <m:chr m:val="∑"/>
                          <m:ctrlPr>
                            <a:rPr lang="en-US" altLang="zh-CN" i="1">
                              <a:latin typeface="Cambria Math" panose="02040503050406030204" pitchFamily="18" charset="0"/>
                            </a:rPr>
                          </m:ctrlPr>
                        </m:naryPr>
                        <m:sub>
                          <m:r>
                            <m:rPr>
                              <m:brk m:alnAt="23"/>
                            </m:rPr>
                            <a:rPr lang="en-US" altLang="zh-CN" i="1">
                              <a:latin typeface="Cambria Math" panose="02040503050406030204" pitchFamily="18" charset="0"/>
                            </a:rPr>
                            <m:t>𝑖</m:t>
                          </m:r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=1</m:t>
                          </m:r>
                        </m:sub>
                        <m:sup>
                          <m:r>
                            <a:rPr lang="en-US" altLang="zh-CN" i="1">
                              <a:latin typeface="Cambria Math" panose="02040503050406030204" pitchFamily="18" charset="0"/>
                            </a:rPr>
                            <m:t>𝑚</m:t>
                          </m:r>
                        </m:sup>
                        <m:e>
                          <m:sSup>
                            <m:sSupPr>
                              <m:ctrlPr>
                                <a:rPr lang="en-US" altLang="zh-CN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‖"/>
                                  <m:endChr m:val="‖"/>
                                  <m:ctrlPr>
                                    <a:rPr lang="en-US" altLang="zh-CN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sSup>
                                    <m:sSupPr>
                                      <m:ctrlP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zh-CN" i="1">
                                          <a:latin typeface="Cambria Math" panose="02040503050406030204" pitchFamily="18" charset="0"/>
                                        </a:rPr>
                                        <m:t>𝑥</m:t>
                                      </m:r>
                                    </m:e>
                                    <m:sup>
                                      <m:d>
                                        <m:dPr>
                                          <m:ctrlP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</m:ctrlPr>
                                        </m:dPr>
                                        <m:e>
                                          <m:r>
                                            <a:rPr lang="en-US" altLang="zh-CN" i="1">
                                              <a:latin typeface="Cambria Math" panose="02040503050406030204" pitchFamily="18" charset="0"/>
                                            </a:rPr>
                                            <m:t>𝑖</m:t>
                                          </m:r>
                                        </m:e>
                                      </m:d>
                                    </m:sup>
                                  </m:sSup>
                                </m:e>
                              </m:d>
                            </m:e>
                            <m:sup>
                              <m:r>
                                <a:rPr lang="en-US" altLang="zh-CN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e>
                      </m:nary>
                    </m:oMath>
                  </m:oMathPara>
                </a14:m>
                <a:endParaRPr lang="en-US" altLang="zh-CN" dirty="0" smtClean="0"/>
              </a:p>
              <a:p>
                <a:r>
                  <a:rPr lang="en-US" altLang="zh-CN" dirty="0" smtClean="0"/>
                  <a:t>Typically, choose k to be smallest value so that </a:t>
                </a:r>
              </a:p>
              <a:p>
                <a:endParaRPr lang="en-US" altLang="zh-CN" dirty="0"/>
              </a:p>
              <a:p>
                <a:endParaRPr lang="en-US" altLang="zh-CN" dirty="0" smtClean="0"/>
              </a:p>
              <a:p>
                <a:endParaRPr lang="en-US" altLang="zh-CN" dirty="0"/>
              </a:p>
              <a:p>
                <a:pPr marL="0" indent="0" algn="ctr">
                  <a:buNone/>
                </a:pPr>
                <a:r>
                  <a:rPr lang="en-US" altLang="zh-CN" b="1" dirty="0" smtClean="0"/>
                  <a:t>                   “</a:t>
                </a:r>
                <a:r>
                  <a:rPr lang="en-US" altLang="zh-CN" b="1" dirty="0"/>
                  <a:t>99</a:t>
                </a:r>
                <a:r>
                  <a:rPr lang="en-US" altLang="zh-CN" b="1" dirty="0" smtClean="0"/>
                  <a:t>% of variance is retained”</a:t>
                </a:r>
                <a:endParaRPr lang="zh-CN" altLang="en-US" b="1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825625"/>
                <a:ext cx="7886700" cy="4596196"/>
              </a:xfrm>
              <a:blipFill>
                <a:blip r:embed="rId2"/>
                <a:stretch>
                  <a:fillRect l="-1005" t="-305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711370" y="4773782"/>
            <a:ext cx="5124091" cy="10433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9467401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Choosing </a:t>
            </a:r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k(number of PCA)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dirty="0"/>
                  <a:t>[U,S,V] = </a:t>
                </a:r>
                <a:r>
                  <a:rPr lang="en-US" altLang="zh-CN" dirty="0" err="1"/>
                  <a:t>svd</a:t>
                </a:r>
                <a:r>
                  <a:rPr lang="en-US" altLang="zh-CN" dirty="0"/>
                  <a:t>(Sigma</a:t>
                </a:r>
                <a:r>
                  <a:rPr lang="en-US" altLang="zh-CN" dirty="0" smtClean="0"/>
                  <a:t>)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en-US" altLang="zh-CN" dirty="0" smtClean="0"/>
                  <a:t>Pick smallest value of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𝑘</m:t>
                    </m:r>
                  </m:oMath>
                </a14:m>
                <a:r>
                  <a:rPr lang="en-US" altLang="zh-CN" dirty="0" smtClean="0"/>
                  <a:t> for which</a:t>
                </a:r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4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35061" y="3411692"/>
            <a:ext cx="3073878" cy="11792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0033004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Application of PCA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 smtClean="0"/>
              <a:t>Compression</a:t>
            </a:r>
          </a:p>
          <a:p>
            <a:pPr lvl="1">
              <a:lnSpc>
                <a:spcPct val="150000"/>
              </a:lnSpc>
            </a:pPr>
            <a:r>
              <a:rPr lang="en-US" altLang="zh-CN" sz="2800" dirty="0" smtClean="0"/>
              <a:t> Reduce memory/disk needed to store data,</a:t>
            </a:r>
          </a:p>
          <a:p>
            <a:pPr lvl="1">
              <a:lnSpc>
                <a:spcPct val="150000"/>
              </a:lnSpc>
            </a:pPr>
            <a:r>
              <a:rPr lang="en-US" altLang="zh-CN" sz="2800" dirty="0" smtClean="0"/>
              <a:t>Speed up learning algorithm</a:t>
            </a:r>
            <a:endParaRPr lang="en-US" altLang="zh-CN" sz="2800" dirty="0"/>
          </a:p>
          <a:p>
            <a:pPr marL="0" indent="0">
              <a:lnSpc>
                <a:spcPct val="150000"/>
              </a:lnSpc>
              <a:buNone/>
            </a:pPr>
            <a:r>
              <a:rPr lang="en-US" altLang="zh-CN" sz="3200" dirty="0" smtClean="0"/>
              <a:t>Visualization</a:t>
            </a:r>
            <a:endParaRPr lang="en-US" altLang="zh-CN" sz="3200" dirty="0"/>
          </a:p>
        </p:txBody>
      </p:sp>
    </p:spTree>
    <p:extLst>
      <p:ext uri="{BB962C8B-B14F-4D97-AF65-F5344CB8AC3E}">
        <p14:creationId xmlns:p14="http://schemas.microsoft.com/office/powerpoint/2010/main" val="149524319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Bad use of PCA: To prevent overﬁtting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/>
            <p:txBody>
              <a:bodyPr/>
              <a:lstStyle/>
              <a:p>
                <a:pPr marL="0" indent="0">
                  <a:buNone/>
                </a:pPr>
                <a:r>
                  <a:rPr lang="en-US" altLang="zh-CN" dirty="0" smtClean="0"/>
                  <a:t>Use</a:t>
                </a:r>
                <a:r>
                  <a:rPr lang="en-US" altLang="zh-CN" dirty="0"/>
                  <a:t>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𝑧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𝑖</m:t>
                        </m:r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sup>
                    </m:sSup>
                  </m:oMath>
                </a14:m>
                <a:r>
                  <a:rPr lang="en-US" altLang="zh-CN" dirty="0" smtClean="0"/>
                  <a:t> instead of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d>
                          <m:d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𝑖</m:t>
                            </m:r>
                          </m:e>
                        </m:d>
                      </m:sup>
                    </m:sSup>
                  </m:oMath>
                </a14:m>
                <a:r>
                  <a:rPr lang="en-US" altLang="zh-CN" dirty="0" smtClean="0"/>
                  <a:t> to reduce the number of features to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n-US" altLang="zh-CN" i="1" dirty="0">
                        <a:latin typeface="Cambria Math" panose="02040503050406030204" pitchFamily="18" charset="0"/>
                      </a:rPr>
                      <m:t>k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&lt;</m:t>
                    </m:r>
                    <m:r>
                      <a:rPr lang="en-US" altLang="zh-CN" b="0" i="1" dirty="0" smtClean="0">
                        <a:latin typeface="Cambria Math" panose="02040503050406030204" pitchFamily="18" charset="0"/>
                      </a:rPr>
                      <m:t>𝑛</m:t>
                    </m:r>
                  </m:oMath>
                </a14:m>
                <a:endParaRPr lang="en-US" altLang="zh-CN" b="0" dirty="0" smtClean="0"/>
              </a:p>
              <a:p>
                <a:pPr marL="0" indent="0">
                  <a:buNone/>
                </a:pPr>
                <a:r>
                  <a:rPr lang="en-US" altLang="zh-CN" dirty="0" smtClean="0"/>
                  <a:t>Thus, fewer features, less likely to </a:t>
                </a:r>
                <a:r>
                  <a:rPr lang="en-US" altLang="zh-CN" dirty="0" err="1" smtClean="0"/>
                  <a:t>overfit</a:t>
                </a:r>
                <a:r>
                  <a:rPr lang="en-US" altLang="zh-CN" dirty="0" smtClean="0"/>
                  <a:t>.</a:t>
                </a:r>
              </a:p>
              <a:p>
                <a:pPr marL="0" indent="0">
                  <a:buNone/>
                </a:pPr>
                <a:endParaRPr lang="en-US" altLang="zh-CN" dirty="0"/>
              </a:p>
              <a:p>
                <a:pPr marL="0" indent="0">
                  <a:buNone/>
                </a:pPr>
                <a:r>
                  <a:rPr lang="en-US" altLang="zh-CN" dirty="0" smtClean="0"/>
                  <a:t>This might work OK but isn’t a good way to address</a:t>
                </a:r>
                <a:r>
                  <a:rPr lang="en-US" altLang="zh-CN" dirty="0"/>
                  <a:t>, </a:t>
                </a:r>
                <a:r>
                  <a:rPr lang="en-US" altLang="zh-CN" dirty="0" smtClean="0"/>
                  <a:t>overfitting. Use regularization instead.</a:t>
                </a:r>
              </a:p>
              <a:p>
                <a:endParaRPr lang="zh-CN" altLang="en-US" dirty="0"/>
              </a:p>
            </p:txBody>
          </p:sp>
        </mc:Choice>
        <mc:Fallback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>
                <a:blip r:embed="rId3"/>
                <a:stretch>
                  <a:fillRect l="-1546" t="-168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4" name="图片 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3358" y="4737117"/>
            <a:ext cx="6297283" cy="10188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766943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42" name="Rectangle 2"/>
          <p:cNvSpPr>
            <a:spLocks noChangeArrowheads="1"/>
          </p:cNvSpPr>
          <p:nvPr/>
        </p:nvSpPr>
        <p:spPr bwMode="auto">
          <a:xfrm>
            <a:off x="685800" y="1282700"/>
            <a:ext cx="81534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>
              <a:lnSpc>
                <a:spcPct val="150000"/>
              </a:lnSpc>
            </a:pPr>
            <a:r>
              <a:rPr lang="en-US" altLang="zh-CN" sz="2400" dirty="0"/>
              <a:t>We study phenomena that can not be directly observed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000" dirty="0" smtClean="0"/>
              <a:t>Underlying </a:t>
            </a:r>
            <a:r>
              <a:rPr lang="en-US" altLang="zh-CN" sz="2000" dirty="0"/>
              <a:t>factors that govern the observed </a:t>
            </a:r>
            <a:r>
              <a:rPr lang="en-US" altLang="zh-CN" sz="2000" dirty="0" smtClean="0"/>
              <a:t>data</a:t>
            </a:r>
            <a:endParaRPr lang="en-US" altLang="zh-CN" sz="2000" dirty="0"/>
          </a:p>
          <a:p>
            <a:pPr eaLnBrk="1" hangingPunct="1">
              <a:lnSpc>
                <a:spcPct val="150000"/>
              </a:lnSpc>
            </a:pPr>
            <a:r>
              <a:rPr lang="en-US" altLang="zh-CN" sz="2400" dirty="0"/>
              <a:t> We want to identify and operate with underlying latent factors rather than the observed data  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000" dirty="0"/>
              <a:t>E.g. topics in news articles </a:t>
            </a:r>
          </a:p>
          <a:p>
            <a:pPr eaLnBrk="1" hangingPunct="1">
              <a:lnSpc>
                <a:spcPct val="150000"/>
              </a:lnSpc>
            </a:pPr>
            <a:r>
              <a:rPr lang="en-US" altLang="zh-CN" sz="2400" dirty="0" smtClean="0"/>
              <a:t>We </a:t>
            </a:r>
            <a:r>
              <a:rPr lang="en-US" altLang="zh-CN" sz="2400" dirty="0"/>
              <a:t>want to discover and exploit hidden relationships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000" dirty="0"/>
              <a:t>“beautiful car” and “gorgeous automobile” are closely related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000" dirty="0" smtClean="0"/>
              <a:t>But </a:t>
            </a:r>
            <a:r>
              <a:rPr lang="en-US" altLang="zh-CN" sz="2000" dirty="0"/>
              <a:t>does your search engine know this?</a:t>
            </a:r>
          </a:p>
          <a:p>
            <a:pPr lvl="1" eaLnBrk="1" hangingPunct="1">
              <a:lnSpc>
                <a:spcPct val="150000"/>
              </a:lnSpc>
            </a:pPr>
            <a:r>
              <a:rPr lang="en-US" altLang="zh-CN" sz="2000" dirty="0"/>
              <a:t>Reduces noise and error in results</a:t>
            </a:r>
          </a:p>
        </p:txBody>
      </p:sp>
      <p:sp>
        <p:nvSpPr>
          <p:cNvPr id="624643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4000" dirty="0">
                <a:solidFill>
                  <a:schemeClr val="tx2"/>
                </a:solidFill>
                <a:ea typeface="宋体" panose="02010600030101010101" pitchFamily="2" charset="-122"/>
              </a:rPr>
              <a:t>Why Factor or Component Analysis?</a:t>
            </a:r>
          </a:p>
        </p:txBody>
      </p:sp>
    </p:spTree>
    <p:extLst>
      <p:ext uri="{BB962C8B-B14F-4D97-AF65-F5344CB8AC3E}">
        <p14:creationId xmlns:p14="http://schemas.microsoft.com/office/powerpoint/2010/main" val="17157926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8978" name="Rectangle 2"/>
          <p:cNvSpPr>
            <a:spLocks noChangeArrowheads="1"/>
          </p:cNvSpPr>
          <p:nvPr/>
        </p:nvSpPr>
        <p:spPr bwMode="auto">
          <a:xfrm>
            <a:off x="685800" y="13716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 dirty="0"/>
              <a:t>We have too many observations and dimensions</a:t>
            </a:r>
          </a:p>
          <a:p>
            <a:pPr lvl="1" eaLnBrk="1" hangingPunct="1"/>
            <a:r>
              <a:rPr lang="en-US" altLang="zh-CN" sz="2000" dirty="0"/>
              <a:t>To reason about or obtain insights from</a:t>
            </a:r>
          </a:p>
          <a:p>
            <a:pPr lvl="1" eaLnBrk="1" hangingPunct="1"/>
            <a:r>
              <a:rPr lang="en-US" altLang="zh-CN" sz="2000" dirty="0"/>
              <a:t>To visualize</a:t>
            </a:r>
          </a:p>
          <a:p>
            <a:pPr lvl="1" eaLnBrk="1" hangingPunct="1"/>
            <a:r>
              <a:rPr lang="en-US" altLang="zh-CN" sz="2000" dirty="0"/>
              <a:t>Too much noise in the data</a:t>
            </a:r>
          </a:p>
          <a:p>
            <a:pPr lvl="1" eaLnBrk="1" hangingPunct="1"/>
            <a:r>
              <a:rPr lang="en-US" altLang="zh-CN" sz="2000" dirty="0"/>
              <a:t>Need to “reduce” them to a smaller set of factors</a:t>
            </a:r>
          </a:p>
          <a:p>
            <a:pPr lvl="1" eaLnBrk="1" hangingPunct="1"/>
            <a:r>
              <a:rPr lang="en-US" altLang="zh-CN" sz="2000" dirty="0"/>
              <a:t>Better representation of data without losing much information</a:t>
            </a:r>
          </a:p>
          <a:p>
            <a:pPr lvl="1" eaLnBrk="1" hangingPunct="1"/>
            <a:r>
              <a:rPr lang="en-US" altLang="zh-CN" sz="2000" dirty="0"/>
              <a:t>Can build more effective data analyses on the reduced-dimensional space: classification, clustering, pattern </a:t>
            </a:r>
            <a:r>
              <a:rPr lang="en-US" altLang="zh-CN" sz="2000" dirty="0" smtClean="0"/>
              <a:t>recognition</a:t>
            </a:r>
            <a:endParaRPr lang="en-US" altLang="zh-CN" sz="2000" dirty="0"/>
          </a:p>
          <a:p>
            <a:pPr eaLnBrk="1" hangingPunct="1"/>
            <a:r>
              <a:rPr lang="en-US" altLang="zh-CN" sz="2400" dirty="0"/>
              <a:t>Combinations of observed variables may be more effective bases for insights, even if physical meaning is obscure</a:t>
            </a:r>
          </a:p>
        </p:txBody>
      </p:sp>
      <p:sp>
        <p:nvSpPr>
          <p:cNvPr id="638979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4000" dirty="0">
                <a:solidFill>
                  <a:schemeClr val="tx2"/>
                </a:solidFill>
                <a:ea typeface="宋体" panose="02010600030101010101" pitchFamily="2" charset="-122"/>
              </a:rPr>
              <a:t>Why Factor or Component Analysis?</a:t>
            </a:r>
          </a:p>
        </p:txBody>
      </p:sp>
    </p:spTree>
    <p:extLst>
      <p:ext uri="{BB962C8B-B14F-4D97-AF65-F5344CB8AC3E}">
        <p14:creationId xmlns:p14="http://schemas.microsoft.com/office/powerpoint/2010/main" val="13256262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1026" name="Rectangle 2"/>
          <p:cNvSpPr>
            <a:spLocks noChangeArrowheads="1"/>
          </p:cNvSpPr>
          <p:nvPr/>
        </p:nvSpPr>
        <p:spPr bwMode="auto">
          <a:xfrm>
            <a:off x="685800" y="1371600"/>
            <a:ext cx="8305800" cy="4724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5pPr>
            <a:lvl6pPr marL="25146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6pPr>
            <a:lvl7pPr marL="29718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7pPr>
            <a:lvl8pPr marL="34290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8pPr>
            <a:lvl9pPr marL="3886200" indent="-228600" fontAlgn="base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  <a:ea typeface="ＭＳ Ｐゴシック" panose="020B0600070205080204" pitchFamily="34" charset="-128"/>
              </a:defRPr>
            </a:lvl9pPr>
          </a:lstStyle>
          <a:p>
            <a:pPr eaLnBrk="1" hangingPunct="1"/>
            <a:r>
              <a:rPr lang="en-US" altLang="zh-CN" sz="2400" dirty="0"/>
              <a:t>Discover a new set of factors/dimensions/axes against which to represent, describe or evaluate the data</a:t>
            </a:r>
          </a:p>
          <a:p>
            <a:pPr lvl="1" eaLnBrk="1" hangingPunct="1"/>
            <a:r>
              <a:rPr lang="en-US" altLang="zh-CN" sz="2000" dirty="0"/>
              <a:t>For more effective reasoning, insights, or better visualization</a:t>
            </a:r>
          </a:p>
          <a:p>
            <a:pPr lvl="1" eaLnBrk="1" hangingPunct="1"/>
            <a:r>
              <a:rPr lang="en-US" altLang="zh-CN" sz="2000" dirty="0"/>
              <a:t>Reduce noise in the data</a:t>
            </a:r>
          </a:p>
          <a:p>
            <a:pPr lvl="1" eaLnBrk="1" hangingPunct="1"/>
            <a:r>
              <a:rPr lang="en-US" altLang="zh-CN" sz="2000" dirty="0"/>
              <a:t>Typically a smaller set of factors: dimension reduction </a:t>
            </a:r>
          </a:p>
          <a:p>
            <a:pPr lvl="1" eaLnBrk="1" hangingPunct="1"/>
            <a:r>
              <a:rPr lang="en-US" altLang="zh-CN" sz="2000" dirty="0"/>
              <a:t>Better representation of data without losing much information</a:t>
            </a:r>
          </a:p>
          <a:p>
            <a:pPr lvl="1" eaLnBrk="1" hangingPunct="1"/>
            <a:r>
              <a:rPr lang="en-US" altLang="zh-CN" sz="2000" dirty="0"/>
              <a:t>Can build more effective data analyses on the reduced-dimensional space: classification, clustering, pattern </a:t>
            </a:r>
            <a:r>
              <a:rPr lang="en-US" altLang="zh-CN" sz="2000" dirty="0" smtClean="0"/>
              <a:t>recognition</a:t>
            </a:r>
            <a:endParaRPr lang="en-US" altLang="zh-CN" sz="2000" dirty="0"/>
          </a:p>
          <a:p>
            <a:pPr eaLnBrk="1" hangingPunct="1"/>
            <a:r>
              <a:rPr lang="en-US" altLang="zh-CN" sz="2400" dirty="0"/>
              <a:t>Factors are combinations of observed variables </a:t>
            </a:r>
          </a:p>
          <a:p>
            <a:pPr lvl="1" eaLnBrk="1" hangingPunct="1"/>
            <a:r>
              <a:rPr lang="en-US" altLang="zh-CN" sz="2000" dirty="0"/>
              <a:t>May be more effective bases for insights, even if physical meaning is obscure</a:t>
            </a:r>
          </a:p>
          <a:p>
            <a:pPr lvl="1" eaLnBrk="1" hangingPunct="1"/>
            <a:r>
              <a:rPr lang="en-US" altLang="zh-CN" sz="2000" dirty="0"/>
              <a:t>Observed data are described in terms of these factors rather than in terms of original variables/dimensions</a:t>
            </a:r>
          </a:p>
        </p:txBody>
      </p:sp>
      <p:sp>
        <p:nvSpPr>
          <p:cNvPr id="641027" name="Text Box 3"/>
          <p:cNvSpPr txBox="1">
            <a:spLocks noChangeArrowheads="1"/>
          </p:cNvSpPr>
          <p:nvPr/>
        </p:nvSpPr>
        <p:spPr bwMode="auto">
          <a:xfrm>
            <a:off x="228600" y="304800"/>
            <a:ext cx="8610600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ctr" eaLnBrk="1" hangingPunct="1"/>
            <a:r>
              <a:rPr lang="en-US" altLang="zh-CN" sz="4000" dirty="0">
                <a:solidFill>
                  <a:schemeClr val="tx2"/>
                </a:solidFill>
                <a:ea typeface="宋体" panose="02010600030101010101" pitchFamily="2" charset="-122"/>
              </a:rPr>
              <a:t>Factor or Component Analysis</a:t>
            </a:r>
          </a:p>
        </p:txBody>
      </p:sp>
    </p:spTree>
    <p:extLst>
      <p:ext uri="{BB962C8B-B14F-4D97-AF65-F5344CB8AC3E}">
        <p14:creationId xmlns:p14="http://schemas.microsoft.com/office/powerpoint/2010/main" val="33972613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078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Basic Concept</a:t>
            </a:r>
          </a:p>
        </p:txBody>
      </p:sp>
      <p:sp>
        <p:nvSpPr>
          <p:cNvPr id="6307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8229600" cy="4114800"/>
          </a:xfrm>
        </p:spPr>
        <p:txBody>
          <a:bodyPr>
            <a:normAutofit/>
          </a:bodyPr>
          <a:lstStyle/>
          <a:p>
            <a:pPr>
              <a:lnSpc>
                <a:spcPct val="90000"/>
              </a:lnSpc>
            </a:pPr>
            <a:r>
              <a:rPr lang="en-US" altLang="zh-CN" sz="2000" dirty="0"/>
              <a:t>Areas of variance in data are where items can be best discriminated and key underlying phenomena observed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/>
              <a:t>Areas of greatest “signal” in the data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sz="2000" dirty="0"/>
              <a:t>If two items or dimensions are highly correlated or dependent</a:t>
            </a:r>
          </a:p>
          <a:p>
            <a:pPr lvl="1">
              <a:lnSpc>
                <a:spcPct val="90000"/>
              </a:lnSpc>
            </a:pPr>
            <a:r>
              <a:rPr lang="en-US" altLang="zh-CN" sz="1800" dirty="0"/>
              <a:t>They are likely to represent highly related phenomena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sz="2000" dirty="0" smtClean="0"/>
              <a:t>So </a:t>
            </a:r>
            <a:r>
              <a:rPr lang="en-US" altLang="zh-CN" sz="2000" dirty="0"/>
              <a:t>we want to combine related variables, and focus on uncorrelated or independent ones, especially those along which the observations have high variance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da-DK" altLang="zh-CN" sz="2000" dirty="0"/>
              <a:t>We want a smaller set of variables that explain most of the variance in the original data, in more compact and insightful form</a:t>
            </a:r>
            <a:endParaRPr lang="en-US" altLang="zh-CN" sz="2000" dirty="0"/>
          </a:p>
        </p:txBody>
      </p:sp>
    </p:spTree>
    <p:extLst>
      <p:ext uri="{BB962C8B-B14F-4D97-AF65-F5344CB8AC3E}">
        <p14:creationId xmlns:p14="http://schemas.microsoft.com/office/powerpoint/2010/main" val="3129650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2834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Basic Concept</a:t>
            </a:r>
          </a:p>
        </p:txBody>
      </p:sp>
      <p:sp>
        <p:nvSpPr>
          <p:cNvPr id="6328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752600"/>
            <a:ext cx="8320088" cy="4114800"/>
          </a:xfrm>
        </p:spPr>
        <p:txBody>
          <a:bodyPr>
            <a:normAutofit fontScale="92500"/>
          </a:bodyPr>
          <a:lstStyle/>
          <a:p>
            <a:pPr>
              <a:lnSpc>
                <a:spcPct val="90000"/>
              </a:lnSpc>
            </a:pPr>
            <a:r>
              <a:rPr lang="en-US" altLang="zh-CN" sz="2400" dirty="0"/>
              <a:t>What if the dependences and correlations are not so strong or direct? 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sz="2400" dirty="0"/>
              <a:t>And suppose you have 3 variables, or 4, or 5, or 10000?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sz="2400" dirty="0"/>
              <a:t>Look for the phenomena underlying the observed covariance/co-dependence in a set of variables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Once again, phenomena that are uncorrelated or independent, and especially those along which the data show high variance</a:t>
            </a:r>
          </a:p>
          <a:p>
            <a:pPr>
              <a:lnSpc>
                <a:spcPct val="90000"/>
              </a:lnSpc>
              <a:spcBef>
                <a:spcPct val="60000"/>
              </a:spcBef>
            </a:pPr>
            <a:r>
              <a:rPr lang="en-US" altLang="zh-CN" sz="2400" dirty="0"/>
              <a:t>These phenomena are called “factors” or “principal components” or “independent components,” depending on the methods used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Factor analysis: based on variance/covariance/correlation</a:t>
            </a:r>
          </a:p>
          <a:p>
            <a:pPr lvl="1">
              <a:lnSpc>
                <a:spcPct val="90000"/>
              </a:lnSpc>
            </a:pPr>
            <a:r>
              <a:rPr lang="en-US" altLang="zh-CN" sz="2000" dirty="0"/>
              <a:t>Independent Component Analysis: based on independence</a:t>
            </a:r>
          </a:p>
        </p:txBody>
      </p:sp>
    </p:spTree>
    <p:extLst>
      <p:ext uri="{BB962C8B-B14F-4D97-AF65-F5344CB8AC3E}">
        <p14:creationId xmlns:p14="http://schemas.microsoft.com/office/powerpoint/2010/main" val="358387834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0306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da-DK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Principal Component Analysis</a:t>
            </a:r>
          </a:p>
        </p:txBody>
      </p:sp>
      <p:sp>
        <p:nvSpPr>
          <p:cNvPr id="6103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pPr>
              <a:lnSpc>
                <a:spcPct val="150000"/>
              </a:lnSpc>
            </a:pPr>
            <a:r>
              <a:rPr lang="da-DK" altLang="zh-CN" dirty="0"/>
              <a:t>Most common form of factor analysis</a:t>
            </a:r>
          </a:p>
          <a:p>
            <a:pPr>
              <a:lnSpc>
                <a:spcPct val="150000"/>
              </a:lnSpc>
            </a:pPr>
            <a:r>
              <a:rPr lang="da-DK" altLang="zh-CN" dirty="0"/>
              <a:t>The new variables/dimensions</a:t>
            </a:r>
          </a:p>
          <a:p>
            <a:pPr lvl="1">
              <a:lnSpc>
                <a:spcPct val="150000"/>
              </a:lnSpc>
            </a:pPr>
            <a:r>
              <a:rPr lang="da-DK" altLang="zh-CN" dirty="0"/>
              <a:t>Are linear combinations of the original ones</a:t>
            </a:r>
          </a:p>
          <a:p>
            <a:pPr lvl="1">
              <a:lnSpc>
                <a:spcPct val="150000"/>
              </a:lnSpc>
            </a:pPr>
            <a:r>
              <a:rPr lang="da-DK" altLang="zh-CN" dirty="0"/>
              <a:t>Are uncorrelated with one another</a:t>
            </a:r>
          </a:p>
          <a:p>
            <a:pPr lvl="2">
              <a:lnSpc>
                <a:spcPct val="150000"/>
              </a:lnSpc>
            </a:pPr>
            <a:r>
              <a:rPr lang="da-DK" altLang="zh-CN" dirty="0"/>
              <a:t>Orthogonal in original dimension space</a:t>
            </a:r>
          </a:p>
          <a:p>
            <a:pPr lvl="1">
              <a:lnSpc>
                <a:spcPct val="150000"/>
              </a:lnSpc>
            </a:pPr>
            <a:r>
              <a:rPr lang="da-DK" altLang="zh-CN" dirty="0"/>
              <a:t>Capture as much of the original variance in the data as possible</a:t>
            </a:r>
          </a:p>
          <a:p>
            <a:pPr lvl="1">
              <a:lnSpc>
                <a:spcPct val="150000"/>
              </a:lnSpc>
            </a:pPr>
            <a:r>
              <a:rPr lang="da-DK" altLang="zh-CN" dirty="0"/>
              <a:t>Are called Principal Components</a:t>
            </a:r>
          </a:p>
        </p:txBody>
      </p:sp>
    </p:spTree>
    <p:extLst>
      <p:ext uri="{BB962C8B-B14F-4D97-AF65-F5344CB8AC3E}">
        <p14:creationId xmlns:p14="http://schemas.microsoft.com/office/powerpoint/2010/main" val="399115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Principal Component Analysis (</a:t>
            </a:r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PCA</a:t>
            </a:r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) problem formulation</a:t>
            </a:r>
            <a:endParaRPr lang="zh-CN" altLang="en-US" sz="4000" dirty="0">
              <a:solidFill>
                <a:schemeClr val="tx2"/>
              </a:solidFill>
              <a:latin typeface="+mn-lt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3" name="图片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333227" y="1758950"/>
            <a:ext cx="4153332" cy="2863850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5" name="内容占位符 4"/>
              <p:cNvSpPr>
                <a:spLocks noGrp="1"/>
              </p:cNvSpPr>
              <p:nvPr>
                <p:ph idx="1"/>
              </p:nvPr>
            </p:nvSpPr>
            <p:spPr>
              <a:xfrm>
                <a:off x="-180975" y="4689475"/>
                <a:ext cx="9324975" cy="1620837"/>
              </a:xfrm>
            </p:spPr>
            <p:txBody>
              <a:bodyPr>
                <a:normAutofit fontScale="85000" lnSpcReduction="10000"/>
              </a:bodyPr>
              <a:lstStyle/>
              <a:p>
                <a:pPr lvl="1">
                  <a:lnSpc>
                    <a:spcPct val="150000"/>
                  </a:lnSpc>
                </a:pPr>
                <a:r>
                  <a:rPr lang="en-US" altLang="zh-CN" sz="2000" dirty="0" smtClean="0"/>
                  <a:t>Reduce from 2-dimension to 1-dimension: Find a direction (a vector 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m:rPr>
                            <m:sty m:val="p"/>
                          </m:rPr>
                          <a:rPr lang="en-US" altLang="zh-CN" sz="2000">
                            <a:latin typeface="Cambria Math" panose="02040503050406030204" pitchFamily="18" charset="0"/>
                          </a:rPr>
                          <m:t>u</m:t>
                        </m:r>
                      </m:e>
                      <m:sub>
                        <m:r>
                          <a:rPr lang="en-US" altLang="zh-CN" sz="2000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zh-CN" sz="2000" dirty="0"/>
                  <a:t>) onto which to project the data so as to minimize the projection error. </a:t>
                </a:r>
                <a:endParaRPr lang="en-US" altLang="zh-CN" sz="2000" dirty="0" smtClean="0"/>
              </a:p>
              <a:p>
                <a:pPr lvl="1">
                  <a:lnSpc>
                    <a:spcPct val="150000"/>
                  </a:lnSpc>
                </a:pPr>
                <a:r>
                  <a:rPr lang="en-US" altLang="zh-CN" sz="2000" dirty="0" smtClean="0"/>
                  <a:t>Reduce </a:t>
                </a:r>
                <a:r>
                  <a:rPr lang="en-US" altLang="zh-CN" sz="2000" dirty="0"/>
                  <a:t>from </a:t>
                </a:r>
                <a:r>
                  <a:rPr lang="en-US" altLang="zh-CN" sz="2000" dirty="0"/>
                  <a:t>n-dimension </a:t>
                </a:r>
                <a:r>
                  <a:rPr lang="en-US" altLang="zh-CN" sz="2000" dirty="0"/>
                  <a:t>to </a:t>
                </a:r>
                <a:r>
                  <a:rPr lang="en-US" altLang="zh-CN" sz="2000" dirty="0"/>
                  <a:t>k-dimension</a:t>
                </a:r>
                <a:r>
                  <a:rPr lang="en-US" altLang="zh-CN" sz="2000" dirty="0"/>
                  <a:t>: Find </a:t>
                </a:r>
                <a:r>
                  <a:rPr lang="en-US" altLang="zh-CN" sz="2000" dirty="0"/>
                  <a:t>k vectors (</a:t>
                </a:r>
                <a:r>
                  <a:rPr lang="en-US" altLang="zh-CN" sz="2000" dirty="0" smtClean="0"/>
                  <a:t>a vector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b="0" i="1" smtClean="0">
                            <a:latin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1</m:t>
                        </m:r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</a:rPr>
                      <m:t>,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2</m:t>
                        </m:r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</a:rPr>
                      <m:t>,…,</m:t>
                    </m:r>
                    <m:sSub>
                      <m:sSub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b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𝑢</m:t>
                        </m:r>
                      </m:e>
                      <m:sub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𝑘</m:t>
                        </m:r>
                      </m:sub>
                    </m:sSub>
                    <m:r>
                      <a:rPr lang="en-US" altLang="zh-CN" sz="2000" i="1">
                        <a:latin typeface="Cambria Math" panose="02040503050406030204" pitchFamily="18" charset="0"/>
                      </a:rPr>
                      <m:t>∈</m:t>
                    </m:r>
                    <m:sSup>
                      <m:sSupPr>
                        <m:ctrlPr>
                          <a:rPr lang="en-US" altLang="zh-CN" sz="20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𝑅</m:t>
                        </m:r>
                      </m:e>
                      <m:sup>
                        <m:r>
                          <a:rPr lang="en-US" altLang="zh-CN" sz="2000" i="1">
                            <a:latin typeface="Cambria Math" panose="02040503050406030204" pitchFamily="18" charset="0"/>
                          </a:rPr>
                          <m:t>𝑛</m:t>
                        </m:r>
                      </m:sup>
                    </m:sSup>
                  </m:oMath>
                </a14:m>
                <a:r>
                  <a:rPr lang="en-US" altLang="zh-CN" sz="2000" dirty="0"/>
                  <a:t>) onto which to project the data so as to minimize the projection error</a:t>
                </a:r>
                <a:r>
                  <a:rPr lang="en-US" altLang="zh-CN" sz="2000" dirty="0" smtClean="0"/>
                  <a:t>.</a:t>
                </a:r>
                <a:endParaRPr lang="zh-CN" altLang="en-US" sz="2000" dirty="0"/>
              </a:p>
              <a:p>
                <a:pPr marL="457200" lvl="1" indent="0">
                  <a:lnSpc>
                    <a:spcPct val="150000"/>
                  </a:lnSpc>
                  <a:buNone/>
                </a:pPr>
                <a:endParaRPr lang="zh-CN" altLang="en-US" sz="2000" dirty="0"/>
              </a:p>
            </p:txBody>
          </p:sp>
        </mc:Choice>
        <mc:Fallback>
          <p:sp>
            <p:nvSpPr>
              <p:cNvPr id="5" name="内容占位符 4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-180975" y="4689475"/>
                <a:ext cx="9324975" cy="1620837"/>
              </a:xfrm>
              <a:blipFill>
                <a:blip r:embed="rId3"/>
                <a:stretch>
                  <a:fillRect b="-225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6" name="图片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8650" y="1825625"/>
            <a:ext cx="3790950" cy="2798082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5357003" y="1980294"/>
            <a:ext cx="2481855" cy="2056868"/>
            <a:chOff x="5191125" y="1980294"/>
            <a:chExt cx="2647734" cy="1877331"/>
          </a:xfrm>
        </p:grpSpPr>
        <p:cxnSp>
          <p:nvCxnSpPr>
            <p:cNvPr id="11" name="直接连接符 10"/>
            <p:cNvCxnSpPr/>
            <p:nvPr/>
          </p:nvCxnSpPr>
          <p:spPr>
            <a:xfrm flipV="1">
              <a:off x="5191125" y="1981200"/>
              <a:ext cx="1371600" cy="4286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直接连接符 12"/>
            <p:cNvCxnSpPr/>
            <p:nvPr/>
          </p:nvCxnSpPr>
          <p:spPr>
            <a:xfrm flipV="1">
              <a:off x="6467259" y="3429000"/>
              <a:ext cx="1371600" cy="428625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4" name="直接连接符 13"/>
            <p:cNvCxnSpPr/>
            <p:nvPr/>
          </p:nvCxnSpPr>
          <p:spPr>
            <a:xfrm>
              <a:off x="5191125" y="2403475"/>
              <a:ext cx="1276134" cy="1454150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直接连接符 16"/>
            <p:cNvCxnSpPr/>
            <p:nvPr/>
          </p:nvCxnSpPr>
          <p:spPr>
            <a:xfrm>
              <a:off x="6562725" y="1980294"/>
              <a:ext cx="1252430" cy="1447799"/>
            </a:xfrm>
            <a:prstGeom prst="line">
              <a:avLst/>
            </a:prstGeom>
            <a:ln w="38100"/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26079036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22" name="Rectangle 2"/>
          <p:cNvSpPr>
            <a:spLocks noGrp="1" noChangeArrowheads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 defTabSz="457200"/>
            <a:r>
              <a:rPr lang="en-US" altLang="zh-CN" sz="4000" dirty="0">
                <a:solidFill>
                  <a:schemeClr val="tx2"/>
                </a:solidFill>
                <a:latin typeface="+mn-lt"/>
                <a:ea typeface="宋体" panose="02010600030101010101" pitchFamily="2" charset="-122"/>
                <a:cs typeface="+mn-cs"/>
              </a:rPr>
              <a:t>What are the new axes?</a:t>
            </a:r>
          </a:p>
        </p:txBody>
      </p:sp>
      <p:pic>
        <p:nvPicPr>
          <p:cNvPr id="645124" name="Picture 4" descr="pca_basi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76400" y="1676400"/>
            <a:ext cx="5838825" cy="4229100"/>
          </a:xfrm>
          <a:prstGeom prst="rect">
            <a:avLst/>
          </a:prstGeom>
          <a:solidFill>
            <a:schemeClr val="accent1"/>
          </a:solidFill>
        </p:spPr>
      </p:pic>
      <p:sp>
        <p:nvSpPr>
          <p:cNvPr id="645127" name="Line 7"/>
          <p:cNvSpPr>
            <a:spLocks noChangeShapeType="1"/>
          </p:cNvSpPr>
          <p:nvPr/>
        </p:nvSpPr>
        <p:spPr bwMode="auto">
          <a:xfrm>
            <a:off x="3124200" y="4495800"/>
            <a:ext cx="396240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128" name="Line 8"/>
          <p:cNvSpPr>
            <a:spLocks noChangeShapeType="1"/>
          </p:cNvSpPr>
          <p:nvPr/>
        </p:nvSpPr>
        <p:spPr bwMode="auto">
          <a:xfrm flipV="1">
            <a:off x="3124200" y="1752600"/>
            <a:ext cx="0" cy="27432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zh-CN" altLang="en-US"/>
          </a:p>
        </p:txBody>
      </p:sp>
      <p:sp>
        <p:nvSpPr>
          <p:cNvPr id="645129" name="Text Box 9"/>
          <p:cNvSpPr txBox="1">
            <a:spLocks noChangeArrowheads="1"/>
          </p:cNvSpPr>
          <p:nvPr/>
        </p:nvSpPr>
        <p:spPr bwMode="auto">
          <a:xfrm>
            <a:off x="5241925" y="4540250"/>
            <a:ext cx="1878013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/>
              <a:t>Original Variable A</a:t>
            </a:r>
          </a:p>
        </p:txBody>
      </p:sp>
      <p:sp>
        <p:nvSpPr>
          <p:cNvPr id="645131" name="Text Box 11"/>
          <p:cNvSpPr txBox="1">
            <a:spLocks noChangeArrowheads="1"/>
          </p:cNvSpPr>
          <p:nvPr>
            <p:ph type="body" idx="1"/>
          </p:nvPr>
        </p:nvSpPr>
        <p:spPr>
          <a:xfrm rot="16200000">
            <a:off x="1866900" y="2552700"/>
            <a:ext cx="1905000" cy="457200"/>
          </a:xfrm>
          <a:noFill/>
          <a:ln/>
        </p:spPr>
        <p:txBody>
          <a:bodyPr/>
          <a:lstStyle/>
          <a:p>
            <a:pPr eaLnBrk="0" hangingPunct="0">
              <a:spcBef>
                <a:spcPct val="0"/>
              </a:spcBef>
              <a:buFontTx/>
              <a:buNone/>
            </a:pPr>
            <a:r>
              <a:rPr lang="en-US" altLang="zh-CN" sz="1600"/>
              <a:t>Original Variable B</a:t>
            </a:r>
          </a:p>
        </p:txBody>
      </p:sp>
      <p:sp>
        <p:nvSpPr>
          <p:cNvPr id="645132" name="Text Box 12"/>
          <p:cNvSpPr txBox="1">
            <a:spLocks noChangeArrowheads="1"/>
          </p:cNvSpPr>
          <p:nvPr/>
        </p:nvSpPr>
        <p:spPr bwMode="auto">
          <a:xfrm>
            <a:off x="6384925" y="2655888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/>
              <a:t>PC 1</a:t>
            </a:r>
          </a:p>
        </p:txBody>
      </p:sp>
      <p:sp>
        <p:nvSpPr>
          <p:cNvPr id="645133" name="Text Box 13"/>
          <p:cNvSpPr txBox="1">
            <a:spLocks noChangeArrowheads="1"/>
          </p:cNvSpPr>
          <p:nvPr/>
        </p:nvSpPr>
        <p:spPr bwMode="auto">
          <a:xfrm>
            <a:off x="3657600" y="2514600"/>
            <a:ext cx="636588" cy="336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/>
          <a:p>
            <a:r>
              <a:rPr lang="en-US" altLang="zh-CN" sz="1600"/>
              <a:t>PC 2</a:t>
            </a:r>
          </a:p>
        </p:txBody>
      </p:sp>
      <p:sp>
        <p:nvSpPr>
          <p:cNvPr id="645134" name="Text Box 14"/>
          <p:cNvSpPr txBox="1">
            <a:spLocks noChangeArrowheads="1"/>
          </p:cNvSpPr>
          <p:nvPr/>
        </p:nvSpPr>
        <p:spPr bwMode="auto">
          <a:xfrm>
            <a:off x="822325" y="5638800"/>
            <a:ext cx="8093075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/>
          <a:p>
            <a:pPr>
              <a:buFontTx/>
              <a:buChar char="•"/>
            </a:pPr>
            <a:r>
              <a:rPr lang="en-US" altLang="zh-CN" dirty="0"/>
              <a:t> Orthogonal directions of greatest variance in data</a:t>
            </a:r>
          </a:p>
          <a:p>
            <a:pPr>
              <a:buFontTx/>
              <a:buChar char="•"/>
            </a:pPr>
            <a:r>
              <a:rPr lang="en-US" altLang="zh-CN" dirty="0"/>
              <a:t> Projections along PC1 discriminate the data most </a:t>
            </a:r>
            <a:r>
              <a:rPr lang="en-US" altLang="zh-CN" dirty="0" smtClean="0"/>
              <a:t>along any </a:t>
            </a:r>
            <a:r>
              <a:rPr lang="en-US" altLang="zh-CN" dirty="0"/>
              <a:t>one axis</a:t>
            </a:r>
          </a:p>
        </p:txBody>
      </p:sp>
    </p:spTree>
    <p:extLst>
      <p:ext uri="{BB962C8B-B14F-4D97-AF65-F5344CB8AC3E}">
        <p14:creationId xmlns:p14="http://schemas.microsoft.com/office/powerpoint/2010/main" val="111069651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88</TotalTime>
  <Words>914</Words>
  <Application>Microsoft Office PowerPoint</Application>
  <PresentationFormat>全屏显示(4:3)</PresentationFormat>
  <Paragraphs>137</Paragraphs>
  <Slides>17</Slides>
  <Notes>14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26" baseType="lpstr">
      <vt:lpstr>ＭＳ Ｐゴシック</vt:lpstr>
      <vt:lpstr>等线</vt:lpstr>
      <vt:lpstr>等线 Light</vt:lpstr>
      <vt:lpstr>宋体</vt:lpstr>
      <vt:lpstr>Arial</vt:lpstr>
      <vt:lpstr>Calibri</vt:lpstr>
      <vt:lpstr>Calibri Light</vt:lpstr>
      <vt:lpstr>Cambria Math</vt:lpstr>
      <vt:lpstr>Office 主题​​</vt:lpstr>
      <vt:lpstr>Introduction to Principal Component Analysis</vt:lpstr>
      <vt:lpstr>PowerPoint 演示文稿</vt:lpstr>
      <vt:lpstr>PowerPoint 演示文稿</vt:lpstr>
      <vt:lpstr>PowerPoint 演示文稿</vt:lpstr>
      <vt:lpstr>Basic Concept</vt:lpstr>
      <vt:lpstr>Basic Concept</vt:lpstr>
      <vt:lpstr>Principal Component Analysis</vt:lpstr>
      <vt:lpstr>Principal Component Analysis (PCA) problem formulation</vt:lpstr>
      <vt:lpstr>What are the new axes?</vt:lpstr>
      <vt:lpstr>Principal Components</vt:lpstr>
      <vt:lpstr>Principal Components Analysis (PCA)</vt:lpstr>
      <vt:lpstr>Data preprocessing </vt:lpstr>
      <vt:lpstr>PCA algorithm </vt:lpstr>
      <vt:lpstr>Choosing k(number of PCA)</vt:lpstr>
      <vt:lpstr>Choosing k(number of PCA)</vt:lpstr>
      <vt:lpstr>Application of PCA</vt:lpstr>
      <vt:lpstr>Bad use of PCA: To prevent overﬁtting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lingyu wang</dc:creator>
  <cp:lastModifiedBy>lingyu wang</cp:lastModifiedBy>
  <cp:revision>160</cp:revision>
  <dcterms:created xsi:type="dcterms:W3CDTF">2017-03-20T13:59:35Z</dcterms:created>
  <dcterms:modified xsi:type="dcterms:W3CDTF">2017-03-20T15:27:44Z</dcterms:modified>
</cp:coreProperties>
</file>